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Helvetica Bold" charset="1" panose="020B0704020202030204"/>
      <p:regular r:id="rId16"/>
    </p:embeddedFont>
    <p:embeddedFont>
      <p:font typeface="Helvetica" charset="1" panose="020B0504020202020204"/>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png" Type="http://schemas.openxmlformats.org/officeDocument/2006/relationships/image"/><Relationship Id="rId4" Target="../media/image7.jpeg" Type="http://schemas.openxmlformats.org/officeDocument/2006/relationships/image"/><Relationship Id="rId5" Target="../media/image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png" Type="http://schemas.openxmlformats.org/officeDocument/2006/relationships/image"/><Relationship Id="rId4" Target="../media/image9.jpeg" Type="http://schemas.openxmlformats.org/officeDocument/2006/relationships/image"/><Relationship Id="rId5" Target="../media/image10.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png" Type="http://schemas.openxmlformats.org/officeDocument/2006/relationships/image"/><Relationship Id="rId4" Target="../media/image11.jpeg" Type="http://schemas.openxmlformats.org/officeDocument/2006/relationships/image"/><Relationship Id="rId5" Target="../media/image1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png" Type="http://schemas.openxmlformats.org/officeDocument/2006/relationships/image"/><Relationship Id="rId4" Target="../media/image13.jpeg" Type="http://schemas.openxmlformats.org/officeDocument/2006/relationships/image"/><Relationship Id="rId5" Target="../media/image1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png" Type="http://schemas.openxmlformats.org/officeDocument/2006/relationships/image"/><Relationship Id="rId4" Target="../media/image15.jpeg" Type="http://schemas.openxmlformats.org/officeDocument/2006/relationships/image"/><Relationship Id="rId5" Target="../media/image16.png" Type="http://schemas.openxmlformats.org/officeDocument/2006/relationships/image"/><Relationship Id="rId6" Target="https://www.alodokter.com/makanan-dengan-indeks-glikemik-rendah-belum-tentu-lebih-sehat"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png" Type="http://schemas.openxmlformats.org/officeDocument/2006/relationships/image"/><Relationship Id="rId4" Target="../media/image17.jpeg" Type="http://schemas.openxmlformats.org/officeDocument/2006/relationships/image"/><Relationship Id="rId5" Target="../media/image1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png" Type="http://schemas.openxmlformats.org/officeDocument/2006/relationships/image"/><Relationship Id="rId4" Target="../media/image19.jpeg" Type="http://schemas.openxmlformats.org/officeDocument/2006/relationships/image"/><Relationship Id="rId5" Target="../media/image2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8F6E6"/>
        </a:solidFill>
      </p:bgPr>
    </p:bg>
    <p:spTree>
      <p:nvGrpSpPr>
        <p:cNvPr id="1" name=""/>
        <p:cNvGrpSpPr/>
        <p:nvPr/>
      </p:nvGrpSpPr>
      <p:grpSpPr>
        <a:xfrm>
          <a:off x="0" y="0"/>
          <a:ext cx="0" cy="0"/>
          <a:chOff x="0" y="0"/>
          <a:chExt cx="0" cy="0"/>
        </a:xfrm>
      </p:grpSpPr>
      <p:sp>
        <p:nvSpPr>
          <p:cNvPr name="Freeform 2" id="2"/>
          <p:cNvSpPr/>
          <p:nvPr/>
        </p:nvSpPr>
        <p:spPr>
          <a:xfrm flipH="false" flipV="false" rot="0">
            <a:off x="10680144" y="0"/>
            <a:ext cx="7826931" cy="5583609"/>
          </a:xfrm>
          <a:custGeom>
            <a:avLst/>
            <a:gdLst/>
            <a:ahLst/>
            <a:cxnLst/>
            <a:rect r="r" b="b" t="t" l="l"/>
            <a:pathLst>
              <a:path h="5583609" w="7826931">
                <a:moveTo>
                  <a:pt x="0" y="0"/>
                </a:moveTo>
                <a:lnTo>
                  <a:pt x="7826931" y="0"/>
                </a:lnTo>
                <a:lnTo>
                  <a:pt x="7826931" y="5583609"/>
                </a:lnTo>
                <a:lnTo>
                  <a:pt x="0" y="5583609"/>
                </a:lnTo>
                <a:lnTo>
                  <a:pt x="0" y="0"/>
                </a:lnTo>
                <a:close/>
              </a:path>
            </a:pathLst>
          </a:custGeom>
          <a:blipFill>
            <a:blip r:embed="rId2">
              <a:alphaModFix amt="63000"/>
            </a:blip>
            <a:stretch>
              <a:fillRect l="-49903" t="0" r="0" b="-40087"/>
            </a:stretch>
          </a:blipFill>
        </p:spPr>
      </p:sp>
      <p:sp>
        <p:nvSpPr>
          <p:cNvPr name="Freeform 3" id="3"/>
          <p:cNvSpPr/>
          <p:nvPr/>
        </p:nvSpPr>
        <p:spPr>
          <a:xfrm flipH="false" flipV="false" rot="0">
            <a:off x="10680144" y="3014359"/>
            <a:ext cx="6579156" cy="6952873"/>
          </a:xfrm>
          <a:custGeom>
            <a:avLst/>
            <a:gdLst/>
            <a:ahLst/>
            <a:cxnLst/>
            <a:rect r="r" b="b" t="t" l="l"/>
            <a:pathLst>
              <a:path h="6952873" w="6579156">
                <a:moveTo>
                  <a:pt x="0" y="0"/>
                </a:moveTo>
                <a:lnTo>
                  <a:pt x="6579156" y="0"/>
                </a:lnTo>
                <a:lnTo>
                  <a:pt x="6579156" y="6952873"/>
                </a:lnTo>
                <a:lnTo>
                  <a:pt x="0" y="6952873"/>
                </a:lnTo>
                <a:lnTo>
                  <a:pt x="0" y="0"/>
                </a:lnTo>
                <a:close/>
              </a:path>
            </a:pathLst>
          </a:custGeom>
          <a:blipFill>
            <a:blip r:embed="rId3"/>
            <a:stretch>
              <a:fillRect l="0" t="0" r="0" b="0"/>
            </a:stretch>
          </a:blipFill>
        </p:spPr>
      </p:sp>
      <p:sp>
        <p:nvSpPr>
          <p:cNvPr name="Freeform 4" id="4"/>
          <p:cNvSpPr/>
          <p:nvPr/>
        </p:nvSpPr>
        <p:spPr>
          <a:xfrm flipH="false" flipV="false" rot="0">
            <a:off x="1047750" y="3168249"/>
            <a:ext cx="11696016" cy="1832376"/>
          </a:xfrm>
          <a:custGeom>
            <a:avLst/>
            <a:gdLst/>
            <a:ahLst/>
            <a:cxnLst/>
            <a:rect r="r" b="b" t="t" l="l"/>
            <a:pathLst>
              <a:path h="1832376" w="11696016">
                <a:moveTo>
                  <a:pt x="0" y="0"/>
                </a:moveTo>
                <a:lnTo>
                  <a:pt x="11696016" y="0"/>
                </a:lnTo>
                <a:lnTo>
                  <a:pt x="11696016" y="1832376"/>
                </a:lnTo>
                <a:lnTo>
                  <a:pt x="0" y="1832376"/>
                </a:lnTo>
                <a:lnTo>
                  <a:pt x="0" y="0"/>
                </a:lnTo>
                <a:close/>
              </a:path>
            </a:pathLst>
          </a:custGeom>
          <a:blipFill>
            <a:blip r:embed="rId4"/>
            <a:stretch>
              <a:fillRect l="0" t="0" r="0" b="0"/>
            </a:stretch>
          </a:blipFill>
        </p:spPr>
      </p:sp>
      <p:sp>
        <p:nvSpPr>
          <p:cNvPr name="Freeform 5" id="5"/>
          <p:cNvSpPr/>
          <p:nvPr/>
        </p:nvSpPr>
        <p:spPr>
          <a:xfrm flipH="false" flipV="false" rot="0">
            <a:off x="16274638" y="364268"/>
            <a:ext cx="1533119" cy="464407"/>
          </a:xfrm>
          <a:custGeom>
            <a:avLst/>
            <a:gdLst/>
            <a:ahLst/>
            <a:cxnLst/>
            <a:rect r="r" b="b" t="t" l="l"/>
            <a:pathLst>
              <a:path h="464407" w="1533119">
                <a:moveTo>
                  <a:pt x="0" y="0"/>
                </a:moveTo>
                <a:lnTo>
                  <a:pt x="1533119" y="0"/>
                </a:lnTo>
                <a:lnTo>
                  <a:pt x="1533119" y="464407"/>
                </a:lnTo>
                <a:lnTo>
                  <a:pt x="0" y="464407"/>
                </a:lnTo>
                <a:lnTo>
                  <a:pt x="0" y="0"/>
                </a:lnTo>
                <a:close/>
              </a:path>
            </a:pathLst>
          </a:custGeom>
          <a:blipFill>
            <a:blip r:embed="rId5"/>
            <a:stretch>
              <a:fillRect l="0" t="0" r="0" b="0"/>
            </a:stretch>
          </a:blipFill>
        </p:spPr>
      </p:sp>
      <p:sp>
        <p:nvSpPr>
          <p:cNvPr name="TextBox 6" id="6"/>
          <p:cNvSpPr txBox="true"/>
          <p:nvPr/>
        </p:nvSpPr>
        <p:spPr>
          <a:xfrm rot="0">
            <a:off x="923925" y="4996811"/>
            <a:ext cx="12063409" cy="1039634"/>
          </a:xfrm>
          <a:prstGeom prst="rect">
            <a:avLst/>
          </a:prstGeom>
        </p:spPr>
        <p:txBody>
          <a:bodyPr anchor="t" rtlCol="false" tIns="0" lIns="0" bIns="0" rIns="0">
            <a:spAutoFit/>
          </a:bodyPr>
          <a:lstStyle/>
          <a:p>
            <a:pPr algn="ctr">
              <a:lnSpc>
                <a:spcPts val="8147"/>
              </a:lnSpc>
              <a:spcBef>
                <a:spcPct val="0"/>
              </a:spcBef>
            </a:pPr>
            <a:r>
              <a:rPr lang="en-US" sz="5819" spc="570">
                <a:solidFill>
                  <a:srgbClr val="1A513E"/>
                </a:solidFill>
                <a:latin typeface="Helvetica Bold"/>
                <a:ea typeface="Helvetica Bold"/>
                <a:cs typeface="Helvetica Bold"/>
                <a:sym typeface="Helvetica Bold"/>
              </a:rPr>
              <a:t>Minuman Serbuk Rasa </a:t>
            </a:r>
            <a:r>
              <a:rPr lang="en-US" sz="5819" spc="570">
                <a:solidFill>
                  <a:srgbClr val="F89314"/>
                </a:solidFill>
                <a:latin typeface="Helvetica Bold"/>
                <a:ea typeface="Helvetica Bold"/>
                <a:cs typeface="Helvetica Bold"/>
                <a:sym typeface="Helvetica Bold"/>
              </a:rPr>
              <a:t>Jeruk</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8F6E6"/>
        </a:solidFill>
      </p:bgPr>
    </p:bg>
    <p:spTree>
      <p:nvGrpSpPr>
        <p:cNvPr id="1" name=""/>
        <p:cNvGrpSpPr/>
        <p:nvPr/>
      </p:nvGrpSpPr>
      <p:grpSpPr>
        <a:xfrm>
          <a:off x="0" y="0"/>
          <a:ext cx="0" cy="0"/>
          <a:chOff x="0" y="0"/>
          <a:chExt cx="0" cy="0"/>
        </a:xfrm>
      </p:grpSpPr>
      <p:sp>
        <p:nvSpPr>
          <p:cNvPr name="Freeform 2" id="2"/>
          <p:cNvSpPr/>
          <p:nvPr/>
        </p:nvSpPr>
        <p:spPr>
          <a:xfrm flipH="false" flipV="false" rot="0">
            <a:off x="2544206" y="3144313"/>
            <a:ext cx="13199587" cy="3998375"/>
          </a:xfrm>
          <a:custGeom>
            <a:avLst/>
            <a:gdLst/>
            <a:ahLst/>
            <a:cxnLst/>
            <a:rect r="r" b="b" t="t" l="l"/>
            <a:pathLst>
              <a:path h="3998375" w="13199587">
                <a:moveTo>
                  <a:pt x="0" y="0"/>
                </a:moveTo>
                <a:lnTo>
                  <a:pt x="13199588" y="0"/>
                </a:lnTo>
                <a:lnTo>
                  <a:pt x="13199588" y="3998374"/>
                </a:lnTo>
                <a:lnTo>
                  <a:pt x="0" y="3998374"/>
                </a:lnTo>
                <a:lnTo>
                  <a:pt x="0" y="0"/>
                </a:lnTo>
                <a:close/>
              </a:path>
            </a:pathLst>
          </a:custGeom>
          <a:blipFill>
            <a:blip r:embed="rId2"/>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8F6E6"/>
        </a:solidFill>
      </p:bgPr>
    </p:bg>
    <p:spTree>
      <p:nvGrpSpPr>
        <p:cNvPr id="1" name=""/>
        <p:cNvGrpSpPr/>
        <p:nvPr/>
      </p:nvGrpSpPr>
      <p:grpSpPr>
        <a:xfrm>
          <a:off x="0" y="0"/>
          <a:ext cx="0" cy="0"/>
          <a:chOff x="0" y="0"/>
          <a:chExt cx="0" cy="0"/>
        </a:xfrm>
      </p:grpSpPr>
      <p:sp>
        <p:nvSpPr>
          <p:cNvPr name="Freeform 2" id="2"/>
          <p:cNvSpPr/>
          <p:nvPr/>
        </p:nvSpPr>
        <p:spPr>
          <a:xfrm flipH="false" flipV="false" rot="0">
            <a:off x="10756293" y="0"/>
            <a:ext cx="7750782" cy="5583609"/>
          </a:xfrm>
          <a:custGeom>
            <a:avLst/>
            <a:gdLst/>
            <a:ahLst/>
            <a:cxnLst/>
            <a:rect r="r" b="b" t="t" l="l"/>
            <a:pathLst>
              <a:path h="5583609" w="7750782">
                <a:moveTo>
                  <a:pt x="0" y="0"/>
                </a:moveTo>
                <a:lnTo>
                  <a:pt x="7750782" y="0"/>
                </a:lnTo>
                <a:lnTo>
                  <a:pt x="7750782" y="5583609"/>
                </a:lnTo>
                <a:lnTo>
                  <a:pt x="0" y="5583609"/>
                </a:lnTo>
                <a:lnTo>
                  <a:pt x="0" y="0"/>
                </a:lnTo>
                <a:close/>
              </a:path>
            </a:pathLst>
          </a:custGeom>
          <a:blipFill>
            <a:blip r:embed="rId2">
              <a:alphaModFix amt="63000"/>
            </a:blip>
            <a:stretch>
              <a:fillRect l="-51376" t="0" r="0" b="-40087"/>
            </a:stretch>
          </a:blipFill>
        </p:spPr>
      </p:sp>
      <p:sp>
        <p:nvSpPr>
          <p:cNvPr name="Freeform 3" id="3"/>
          <p:cNvSpPr/>
          <p:nvPr/>
        </p:nvSpPr>
        <p:spPr>
          <a:xfrm flipH="false" flipV="false" rot="0">
            <a:off x="10070684" y="-1890599"/>
            <a:ext cx="6783425" cy="15227434"/>
          </a:xfrm>
          <a:custGeom>
            <a:avLst/>
            <a:gdLst/>
            <a:ahLst/>
            <a:cxnLst/>
            <a:rect r="r" b="b" t="t" l="l"/>
            <a:pathLst>
              <a:path h="15227434" w="6783425">
                <a:moveTo>
                  <a:pt x="0" y="0"/>
                </a:moveTo>
                <a:lnTo>
                  <a:pt x="6783426" y="0"/>
                </a:lnTo>
                <a:lnTo>
                  <a:pt x="6783426" y="15227433"/>
                </a:lnTo>
                <a:lnTo>
                  <a:pt x="0" y="15227433"/>
                </a:lnTo>
                <a:lnTo>
                  <a:pt x="0" y="0"/>
                </a:lnTo>
                <a:close/>
              </a:path>
            </a:pathLst>
          </a:custGeom>
          <a:blipFill>
            <a:blip r:embed="rId3"/>
            <a:stretch>
              <a:fillRect l="-103154" t="0" r="0" b="0"/>
            </a:stretch>
          </a:blipFill>
        </p:spPr>
      </p:sp>
      <p:sp>
        <p:nvSpPr>
          <p:cNvPr name="Freeform 4" id="4"/>
          <p:cNvSpPr/>
          <p:nvPr/>
        </p:nvSpPr>
        <p:spPr>
          <a:xfrm flipH="false" flipV="false" rot="0">
            <a:off x="10364802" y="4972194"/>
            <a:ext cx="8217316" cy="4622240"/>
          </a:xfrm>
          <a:custGeom>
            <a:avLst/>
            <a:gdLst/>
            <a:ahLst/>
            <a:cxnLst/>
            <a:rect r="r" b="b" t="t" l="l"/>
            <a:pathLst>
              <a:path h="4622240" w="8217316">
                <a:moveTo>
                  <a:pt x="0" y="0"/>
                </a:moveTo>
                <a:lnTo>
                  <a:pt x="8217315" y="0"/>
                </a:lnTo>
                <a:lnTo>
                  <a:pt x="8217315" y="4622240"/>
                </a:lnTo>
                <a:lnTo>
                  <a:pt x="0" y="4622240"/>
                </a:lnTo>
                <a:lnTo>
                  <a:pt x="0" y="0"/>
                </a:lnTo>
                <a:close/>
              </a:path>
            </a:pathLst>
          </a:custGeom>
          <a:blipFill>
            <a:blip r:embed="rId4"/>
            <a:stretch>
              <a:fillRect l="0" t="0" r="0" b="0"/>
            </a:stretch>
          </a:blipFill>
        </p:spPr>
      </p:sp>
      <p:sp>
        <p:nvSpPr>
          <p:cNvPr name="TextBox 5" id="5"/>
          <p:cNvSpPr txBox="true"/>
          <p:nvPr/>
        </p:nvSpPr>
        <p:spPr>
          <a:xfrm rot="0">
            <a:off x="1028700" y="3022282"/>
            <a:ext cx="9041984" cy="6198870"/>
          </a:xfrm>
          <a:prstGeom prst="rect">
            <a:avLst/>
          </a:prstGeom>
        </p:spPr>
        <p:txBody>
          <a:bodyPr anchor="t" rtlCol="false" tIns="0" lIns="0" bIns="0" rIns="0">
            <a:spAutoFit/>
          </a:bodyPr>
          <a:lstStyle/>
          <a:p>
            <a:pPr algn="just">
              <a:lnSpc>
                <a:spcPts val="4480"/>
              </a:lnSpc>
            </a:pPr>
            <a:r>
              <a:rPr lang="en-US" sz="3200">
                <a:solidFill>
                  <a:srgbClr val="1A513E"/>
                </a:solidFill>
                <a:latin typeface="Helvetica Bold"/>
                <a:ea typeface="Helvetica Bold"/>
                <a:cs typeface="Helvetica Bold"/>
                <a:sym typeface="Helvetica Bold"/>
              </a:rPr>
              <a:t>GOVLiMTY</a:t>
            </a:r>
            <a:r>
              <a:rPr lang="en-US" sz="3200">
                <a:solidFill>
                  <a:srgbClr val="1A513E"/>
                </a:solidFill>
                <a:latin typeface="Helvetica"/>
                <a:ea typeface="Helvetica"/>
                <a:cs typeface="Helvetica"/>
                <a:sym typeface="Helvetica"/>
              </a:rPr>
              <a:t> merupakan produk minuman segar yang memberikan 12 manfaat sekaligus. Dengan kandungan ekstrak jeruk, ekstrak lemon, estrak bayam, ekstrak apel, ekstrak manggis, asam kandis, dll. Cukup seduh 1 bungkus </a:t>
            </a:r>
            <a:r>
              <a:rPr lang="en-US" sz="3200">
                <a:solidFill>
                  <a:srgbClr val="1A513E"/>
                </a:solidFill>
                <a:latin typeface="Helvetica Bold"/>
                <a:ea typeface="Helvetica Bold"/>
                <a:cs typeface="Helvetica Bold"/>
                <a:sym typeface="Helvetica Bold"/>
              </a:rPr>
              <a:t>GOVLiMTY</a:t>
            </a:r>
            <a:r>
              <a:rPr lang="en-US" sz="3200">
                <a:solidFill>
                  <a:srgbClr val="1A513E"/>
                </a:solidFill>
                <a:latin typeface="Helvetica"/>
                <a:ea typeface="Helvetica"/>
                <a:cs typeface="Helvetica"/>
                <a:sym typeface="Helvetica"/>
              </a:rPr>
              <a:t> dengan 150-250cc air putih. Diminum 10 menit sebelum sarapan dan 10 menit sebelum makan malam.</a:t>
            </a:r>
          </a:p>
          <a:p>
            <a:pPr algn="l">
              <a:lnSpc>
                <a:spcPts val="4480"/>
              </a:lnSpc>
            </a:pPr>
          </a:p>
          <a:p>
            <a:pPr algn="l">
              <a:lnSpc>
                <a:spcPts val="4480"/>
              </a:lnSpc>
            </a:pPr>
          </a:p>
          <a:p>
            <a:pPr algn="l">
              <a:lnSpc>
                <a:spcPts val="4480"/>
              </a:lnSpc>
              <a:spcBef>
                <a:spcPct val="0"/>
              </a:spcBef>
            </a:pPr>
          </a:p>
        </p:txBody>
      </p:sp>
      <p:sp>
        <p:nvSpPr>
          <p:cNvPr name="Freeform 6" id="6"/>
          <p:cNvSpPr/>
          <p:nvPr/>
        </p:nvSpPr>
        <p:spPr>
          <a:xfrm flipH="false" flipV="false" rot="0">
            <a:off x="16274638" y="364268"/>
            <a:ext cx="1533119" cy="464407"/>
          </a:xfrm>
          <a:custGeom>
            <a:avLst/>
            <a:gdLst/>
            <a:ahLst/>
            <a:cxnLst/>
            <a:rect r="r" b="b" t="t" l="l"/>
            <a:pathLst>
              <a:path h="464407" w="1533119">
                <a:moveTo>
                  <a:pt x="0" y="0"/>
                </a:moveTo>
                <a:lnTo>
                  <a:pt x="1533119" y="0"/>
                </a:lnTo>
                <a:lnTo>
                  <a:pt x="1533119" y="464407"/>
                </a:lnTo>
                <a:lnTo>
                  <a:pt x="0" y="464407"/>
                </a:lnTo>
                <a:lnTo>
                  <a:pt x="0" y="0"/>
                </a:lnTo>
                <a:close/>
              </a:path>
            </a:pathLst>
          </a:custGeom>
          <a:blipFill>
            <a:blip r:embed="rId5"/>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8F6E6"/>
        </a:solidFill>
      </p:bgPr>
    </p:bg>
    <p:spTree>
      <p:nvGrpSpPr>
        <p:cNvPr id="1" name=""/>
        <p:cNvGrpSpPr/>
        <p:nvPr/>
      </p:nvGrpSpPr>
      <p:grpSpPr>
        <a:xfrm>
          <a:off x="0" y="0"/>
          <a:ext cx="0" cy="0"/>
          <a:chOff x="0" y="0"/>
          <a:chExt cx="0" cy="0"/>
        </a:xfrm>
      </p:grpSpPr>
      <p:sp>
        <p:nvSpPr>
          <p:cNvPr name="Freeform 2" id="2"/>
          <p:cNvSpPr/>
          <p:nvPr/>
        </p:nvSpPr>
        <p:spPr>
          <a:xfrm flipH="false" flipV="false" rot="0">
            <a:off x="16274638" y="364268"/>
            <a:ext cx="1533119" cy="464407"/>
          </a:xfrm>
          <a:custGeom>
            <a:avLst/>
            <a:gdLst/>
            <a:ahLst/>
            <a:cxnLst/>
            <a:rect r="r" b="b" t="t" l="l"/>
            <a:pathLst>
              <a:path h="464407" w="1533119">
                <a:moveTo>
                  <a:pt x="0" y="0"/>
                </a:moveTo>
                <a:lnTo>
                  <a:pt x="1533119" y="0"/>
                </a:lnTo>
                <a:lnTo>
                  <a:pt x="1533119" y="464407"/>
                </a:lnTo>
                <a:lnTo>
                  <a:pt x="0" y="464407"/>
                </a:lnTo>
                <a:lnTo>
                  <a:pt x="0" y="0"/>
                </a:lnTo>
                <a:close/>
              </a:path>
            </a:pathLst>
          </a:custGeom>
          <a:blipFill>
            <a:blip r:embed="rId2"/>
            <a:stretch>
              <a:fillRect l="0" t="0" r="0" b="0"/>
            </a:stretch>
          </a:blipFill>
        </p:spPr>
      </p:sp>
      <p:sp>
        <p:nvSpPr>
          <p:cNvPr name="Freeform 3" id="3"/>
          <p:cNvSpPr/>
          <p:nvPr/>
        </p:nvSpPr>
        <p:spPr>
          <a:xfrm flipH="false" flipV="true" rot="0">
            <a:off x="7349743" y="5494751"/>
            <a:ext cx="10938257" cy="5205453"/>
          </a:xfrm>
          <a:custGeom>
            <a:avLst/>
            <a:gdLst/>
            <a:ahLst/>
            <a:cxnLst/>
            <a:rect r="r" b="b" t="t" l="l"/>
            <a:pathLst>
              <a:path h="5205453" w="10938257">
                <a:moveTo>
                  <a:pt x="0" y="5205453"/>
                </a:moveTo>
                <a:lnTo>
                  <a:pt x="10938257" y="5205453"/>
                </a:lnTo>
                <a:lnTo>
                  <a:pt x="10938257" y="0"/>
                </a:lnTo>
                <a:lnTo>
                  <a:pt x="0" y="0"/>
                </a:lnTo>
                <a:lnTo>
                  <a:pt x="0" y="5205453"/>
                </a:lnTo>
                <a:close/>
              </a:path>
            </a:pathLst>
          </a:custGeom>
          <a:blipFill>
            <a:blip r:embed="rId3">
              <a:alphaModFix amt="63000"/>
            </a:blip>
            <a:stretch>
              <a:fillRect l="0" t="0" r="0" b="-40087"/>
            </a:stretch>
          </a:blipFill>
        </p:spPr>
      </p:sp>
      <p:grpSp>
        <p:nvGrpSpPr>
          <p:cNvPr name="Group 4" id="4"/>
          <p:cNvGrpSpPr/>
          <p:nvPr/>
        </p:nvGrpSpPr>
        <p:grpSpPr>
          <a:xfrm rot="0">
            <a:off x="-2174149" y="0"/>
            <a:ext cx="9523892" cy="10287000"/>
            <a:chOff x="0" y="0"/>
            <a:chExt cx="1475500" cy="1593725"/>
          </a:xfrm>
        </p:grpSpPr>
        <p:sp>
          <p:nvSpPr>
            <p:cNvPr name="Freeform 5" id="5"/>
            <p:cNvSpPr/>
            <p:nvPr/>
          </p:nvSpPr>
          <p:spPr>
            <a:xfrm flipH="false" flipV="false" rot="0">
              <a:off x="0" y="0"/>
              <a:ext cx="1475500" cy="1593725"/>
            </a:xfrm>
            <a:custGeom>
              <a:avLst/>
              <a:gdLst/>
              <a:ahLst/>
              <a:cxnLst/>
              <a:rect r="r" b="b" t="t" l="l"/>
              <a:pathLst>
                <a:path h="1593725" w="1475500">
                  <a:moveTo>
                    <a:pt x="0" y="0"/>
                  </a:moveTo>
                  <a:lnTo>
                    <a:pt x="1475500" y="0"/>
                  </a:lnTo>
                  <a:lnTo>
                    <a:pt x="1475500" y="1593725"/>
                  </a:lnTo>
                  <a:lnTo>
                    <a:pt x="0" y="1593725"/>
                  </a:lnTo>
                  <a:close/>
                </a:path>
              </a:pathLst>
            </a:custGeom>
            <a:blipFill>
              <a:blip r:embed="rId4"/>
              <a:stretch>
                <a:fillRect l="-31060" t="0" r="-31060" b="0"/>
              </a:stretch>
            </a:blipFill>
          </p:spPr>
        </p:sp>
      </p:grpSp>
      <p:grpSp>
        <p:nvGrpSpPr>
          <p:cNvPr name="Group 6" id="6"/>
          <p:cNvGrpSpPr/>
          <p:nvPr/>
        </p:nvGrpSpPr>
        <p:grpSpPr>
          <a:xfrm rot="0">
            <a:off x="0" y="0"/>
            <a:ext cx="7349743" cy="10287000"/>
            <a:chOff x="0" y="0"/>
            <a:chExt cx="1935735" cy="2709333"/>
          </a:xfrm>
        </p:grpSpPr>
        <p:sp>
          <p:nvSpPr>
            <p:cNvPr name="Freeform 7" id="7"/>
            <p:cNvSpPr/>
            <p:nvPr/>
          </p:nvSpPr>
          <p:spPr>
            <a:xfrm flipH="false" flipV="false" rot="0">
              <a:off x="0" y="0"/>
              <a:ext cx="1935735" cy="2709333"/>
            </a:xfrm>
            <a:custGeom>
              <a:avLst/>
              <a:gdLst/>
              <a:ahLst/>
              <a:cxnLst/>
              <a:rect r="r" b="b" t="t" l="l"/>
              <a:pathLst>
                <a:path h="2709333" w="1935735">
                  <a:moveTo>
                    <a:pt x="0" y="0"/>
                  </a:moveTo>
                  <a:lnTo>
                    <a:pt x="1935735" y="0"/>
                  </a:lnTo>
                  <a:lnTo>
                    <a:pt x="1935735" y="2709333"/>
                  </a:lnTo>
                  <a:lnTo>
                    <a:pt x="0" y="2709333"/>
                  </a:lnTo>
                  <a:close/>
                </a:path>
              </a:pathLst>
            </a:custGeom>
            <a:solidFill>
              <a:srgbClr val="1A513E">
                <a:alpha val="84706"/>
              </a:srgbClr>
            </a:solidFill>
          </p:spPr>
        </p:sp>
        <p:sp>
          <p:nvSpPr>
            <p:cNvPr name="TextBox 8" id="8"/>
            <p:cNvSpPr txBox="true"/>
            <p:nvPr/>
          </p:nvSpPr>
          <p:spPr>
            <a:xfrm>
              <a:off x="0" y="-38100"/>
              <a:ext cx="1935735" cy="2747433"/>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0" y="2612724"/>
            <a:ext cx="9588877" cy="4766278"/>
          </a:xfrm>
          <a:prstGeom prst="rect">
            <a:avLst/>
          </a:prstGeom>
        </p:spPr>
        <p:txBody>
          <a:bodyPr anchor="t" rtlCol="false" tIns="0" lIns="0" bIns="0" rIns="0">
            <a:spAutoFit/>
          </a:bodyPr>
          <a:lstStyle/>
          <a:p>
            <a:pPr algn="just">
              <a:lnSpc>
                <a:spcPts val="5471"/>
              </a:lnSpc>
            </a:pP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Meningkatkan Penyerapan zat b</a:t>
            </a:r>
            <a:r>
              <a:rPr lang="en-US" sz="2188">
                <a:solidFill>
                  <a:srgbClr val="ECF1EB"/>
                </a:solidFill>
                <a:latin typeface="Helvetica Bold"/>
                <a:ea typeface="Helvetica Bold"/>
                <a:cs typeface="Helvetica Bold"/>
                <a:sym typeface="Helvetica Bold"/>
              </a:rPr>
              <a:t>esi</a:t>
            </a: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Sumber serat yang baik</a:t>
            </a: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Mengandung antioksidan</a:t>
            </a: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Mendukung pertumbuhan tulang</a:t>
            </a: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Menjaga kesehatan kulit</a:t>
            </a:r>
          </a:p>
          <a:p>
            <a:pPr algn="just" marL="472531" indent="-236266" lvl="1">
              <a:lnSpc>
                <a:spcPts val="5471"/>
              </a:lnSpc>
              <a:buFont typeface="Arial"/>
              <a:buChar char="•"/>
            </a:pPr>
          </a:p>
        </p:txBody>
      </p:sp>
      <p:sp>
        <p:nvSpPr>
          <p:cNvPr name="AutoShape 10" id="10"/>
          <p:cNvSpPr/>
          <p:nvPr/>
        </p:nvSpPr>
        <p:spPr>
          <a:xfrm flipH="true">
            <a:off x="302043" y="0"/>
            <a:ext cx="0" cy="10700204"/>
          </a:xfrm>
          <a:prstGeom prst="line">
            <a:avLst/>
          </a:prstGeom>
          <a:ln cap="flat" w="38100">
            <a:solidFill>
              <a:srgbClr val="ECF1EB"/>
            </a:solidFill>
            <a:prstDash val="solid"/>
            <a:headEnd type="none" len="sm" w="sm"/>
            <a:tailEnd type="none" len="sm" w="sm"/>
          </a:ln>
        </p:spPr>
      </p:sp>
      <p:sp>
        <p:nvSpPr>
          <p:cNvPr name="Freeform 11" id="11"/>
          <p:cNvSpPr/>
          <p:nvPr/>
        </p:nvSpPr>
        <p:spPr>
          <a:xfrm flipH="false" flipV="false" rot="0">
            <a:off x="5996398" y="1028700"/>
            <a:ext cx="2706690" cy="7365143"/>
          </a:xfrm>
          <a:custGeom>
            <a:avLst/>
            <a:gdLst/>
            <a:ahLst/>
            <a:cxnLst/>
            <a:rect r="r" b="b" t="t" l="l"/>
            <a:pathLst>
              <a:path h="7365143" w="2706690">
                <a:moveTo>
                  <a:pt x="0" y="0"/>
                </a:moveTo>
                <a:lnTo>
                  <a:pt x="2706690" y="0"/>
                </a:lnTo>
                <a:lnTo>
                  <a:pt x="2706690" y="7365143"/>
                </a:lnTo>
                <a:lnTo>
                  <a:pt x="0" y="7365143"/>
                </a:lnTo>
                <a:lnTo>
                  <a:pt x="0" y="0"/>
                </a:lnTo>
                <a:close/>
              </a:path>
            </a:pathLst>
          </a:custGeom>
          <a:blipFill>
            <a:blip r:embed="rId5"/>
            <a:stretch>
              <a:fillRect l="0" t="0" r="0" b="0"/>
            </a:stretch>
          </a:blipFill>
        </p:spPr>
      </p:sp>
      <p:sp>
        <p:nvSpPr>
          <p:cNvPr name="TextBox 12" id="12"/>
          <p:cNvSpPr txBox="true"/>
          <p:nvPr/>
        </p:nvSpPr>
        <p:spPr>
          <a:xfrm rot="0">
            <a:off x="10145680" y="1200150"/>
            <a:ext cx="3994150" cy="2387701"/>
          </a:xfrm>
          <a:prstGeom prst="rect">
            <a:avLst/>
          </a:prstGeom>
        </p:spPr>
        <p:txBody>
          <a:bodyPr anchor="t" rtlCol="false" tIns="0" lIns="0" bIns="0" rIns="0">
            <a:spAutoFit/>
          </a:bodyPr>
          <a:lstStyle/>
          <a:p>
            <a:pPr algn="just">
              <a:lnSpc>
                <a:spcPts val="8860"/>
              </a:lnSpc>
            </a:pPr>
            <a:r>
              <a:rPr lang="en-US" sz="9426">
                <a:solidFill>
                  <a:srgbClr val="1A513E"/>
                </a:solidFill>
                <a:latin typeface="Helvetica"/>
                <a:ea typeface="Helvetica"/>
                <a:cs typeface="Helvetica"/>
                <a:sym typeface="Helvetica"/>
              </a:rPr>
              <a:t>Ekstrak</a:t>
            </a:r>
          </a:p>
          <a:p>
            <a:pPr algn="just">
              <a:lnSpc>
                <a:spcPts val="8860"/>
              </a:lnSpc>
            </a:pPr>
            <a:r>
              <a:rPr lang="en-US" sz="9426">
                <a:solidFill>
                  <a:srgbClr val="FFA737"/>
                </a:solidFill>
                <a:latin typeface="Helvetica Bold"/>
                <a:ea typeface="Helvetica Bold"/>
                <a:cs typeface="Helvetica Bold"/>
                <a:sym typeface="Helvetica Bold"/>
              </a:rPr>
              <a:t>Jeruk</a:t>
            </a:r>
          </a:p>
        </p:txBody>
      </p:sp>
      <p:sp>
        <p:nvSpPr>
          <p:cNvPr name="TextBox 13" id="13"/>
          <p:cNvSpPr txBox="true"/>
          <p:nvPr/>
        </p:nvSpPr>
        <p:spPr>
          <a:xfrm rot="0">
            <a:off x="10145680" y="3721201"/>
            <a:ext cx="7333478" cy="3508375"/>
          </a:xfrm>
          <a:prstGeom prst="rect">
            <a:avLst/>
          </a:prstGeom>
        </p:spPr>
        <p:txBody>
          <a:bodyPr anchor="t" rtlCol="false" tIns="0" lIns="0" bIns="0" rIns="0">
            <a:spAutoFit/>
          </a:bodyPr>
          <a:lstStyle/>
          <a:p>
            <a:pPr algn="just">
              <a:lnSpc>
                <a:spcPts val="3499"/>
              </a:lnSpc>
            </a:pPr>
            <a:r>
              <a:rPr lang="en-US" sz="2499">
                <a:solidFill>
                  <a:srgbClr val="1A513E"/>
                </a:solidFill>
                <a:latin typeface="Helvetica"/>
                <a:ea typeface="Helvetica"/>
                <a:cs typeface="Helvetica"/>
                <a:sym typeface="Helvetica"/>
              </a:rPr>
              <a:t>Jeruk mengandung nutrisi penting seperti vitamin C, kalsium, dan vitamin D, yang semuanya penting untuk pertumbuhan tulang yang sehat. Vitamin C membantu dalam produksi kolagen, protein yang penting untuk pembentukan jaringan ikat dan tulang. selain itu jeruk juga memiliki fungsi sebagai berikut :</a:t>
            </a:r>
          </a:p>
          <a:p>
            <a:pPr algn="just">
              <a:lnSpc>
                <a:spcPts val="3499"/>
              </a:lnSpc>
              <a:spcBef>
                <a:spcPct val="0"/>
              </a:spcBef>
            </a:pPr>
          </a:p>
        </p:txBody>
      </p:sp>
      <p:sp>
        <p:nvSpPr>
          <p:cNvPr name="TextBox 14" id="14"/>
          <p:cNvSpPr txBox="true"/>
          <p:nvPr/>
        </p:nvSpPr>
        <p:spPr>
          <a:xfrm rot="0">
            <a:off x="-133350" y="2182859"/>
            <a:ext cx="9588877" cy="846426"/>
          </a:xfrm>
          <a:prstGeom prst="rect">
            <a:avLst/>
          </a:prstGeom>
        </p:spPr>
        <p:txBody>
          <a:bodyPr anchor="t" rtlCol="false" tIns="0" lIns="0" bIns="0" rIns="0">
            <a:spAutoFit/>
          </a:bodyPr>
          <a:lstStyle/>
          <a:p>
            <a:pPr algn="just" marL="645247" indent="-322623" lvl="1">
              <a:lnSpc>
                <a:spcPts val="7471"/>
              </a:lnSpc>
              <a:buFont typeface="Arial"/>
              <a:buChar char="•"/>
            </a:pPr>
            <a:r>
              <a:rPr lang="en-US" sz="2988">
                <a:solidFill>
                  <a:srgbClr val="ECF1EB"/>
                </a:solidFill>
                <a:latin typeface="Helvetica Bold"/>
                <a:ea typeface="Helvetica Bold"/>
                <a:cs typeface="Helvetica Bold"/>
                <a:sym typeface="Helvetica Bold"/>
              </a:rPr>
              <a:t>Manfaat Jeruk :</a:t>
            </a:r>
          </a:p>
        </p:txBody>
      </p:sp>
      <p:grpSp>
        <p:nvGrpSpPr>
          <p:cNvPr name="Group 15" id="15"/>
          <p:cNvGrpSpPr/>
          <p:nvPr/>
        </p:nvGrpSpPr>
        <p:grpSpPr>
          <a:xfrm rot="0">
            <a:off x="195379" y="2694671"/>
            <a:ext cx="213328" cy="3908924"/>
            <a:chOff x="0" y="0"/>
            <a:chExt cx="284437" cy="5211898"/>
          </a:xfrm>
        </p:grpSpPr>
        <p:grpSp>
          <p:nvGrpSpPr>
            <p:cNvPr name="Group 16" id="16"/>
            <p:cNvGrpSpPr/>
            <p:nvPr/>
          </p:nvGrpSpPr>
          <p:grpSpPr>
            <a:xfrm rot="0">
              <a:off x="0" y="0"/>
              <a:ext cx="284437" cy="284437"/>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18" id="18"/>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42420" y="1312821"/>
              <a:ext cx="199597" cy="199597"/>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21" id="21"/>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42420" y="2251297"/>
              <a:ext cx="199597" cy="199597"/>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24" id="2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5" id="25"/>
            <p:cNvGrpSpPr/>
            <p:nvPr/>
          </p:nvGrpSpPr>
          <p:grpSpPr>
            <a:xfrm rot="0">
              <a:off x="42420" y="3165307"/>
              <a:ext cx="199597" cy="199597"/>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27" id="2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8" id="28"/>
            <p:cNvGrpSpPr/>
            <p:nvPr/>
          </p:nvGrpSpPr>
          <p:grpSpPr>
            <a:xfrm rot="0">
              <a:off x="42420" y="4101504"/>
              <a:ext cx="199597" cy="199597"/>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30" id="3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31" id="31"/>
            <p:cNvGrpSpPr/>
            <p:nvPr/>
          </p:nvGrpSpPr>
          <p:grpSpPr>
            <a:xfrm rot="0">
              <a:off x="42420" y="5012301"/>
              <a:ext cx="199597" cy="199597"/>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33" id="3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8F6E6"/>
        </a:solidFill>
      </p:bgPr>
    </p:bg>
    <p:spTree>
      <p:nvGrpSpPr>
        <p:cNvPr id="1" name=""/>
        <p:cNvGrpSpPr/>
        <p:nvPr/>
      </p:nvGrpSpPr>
      <p:grpSpPr>
        <a:xfrm>
          <a:off x="0" y="0"/>
          <a:ext cx="0" cy="0"/>
          <a:chOff x="0" y="0"/>
          <a:chExt cx="0" cy="0"/>
        </a:xfrm>
      </p:grpSpPr>
      <p:sp>
        <p:nvSpPr>
          <p:cNvPr name="Freeform 2" id="2"/>
          <p:cNvSpPr/>
          <p:nvPr/>
        </p:nvSpPr>
        <p:spPr>
          <a:xfrm flipH="false" flipV="false" rot="0">
            <a:off x="16274638" y="364268"/>
            <a:ext cx="1533119" cy="464407"/>
          </a:xfrm>
          <a:custGeom>
            <a:avLst/>
            <a:gdLst/>
            <a:ahLst/>
            <a:cxnLst/>
            <a:rect r="r" b="b" t="t" l="l"/>
            <a:pathLst>
              <a:path h="464407" w="1533119">
                <a:moveTo>
                  <a:pt x="0" y="0"/>
                </a:moveTo>
                <a:lnTo>
                  <a:pt x="1533119" y="0"/>
                </a:lnTo>
                <a:lnTo>
                  <a:pt x="1533119" y="464407"/>
                </a:lnTo>
                <a:lnTo>
                  <a:pt x="0" y="464407"/>
                </a:lnTo>
                <a:lnTo>
                  <a:pt x="0" y="0"/>
                </a:lnTo>
                <a:close/>
              </a:path>
            </a:pathLst>
          </a:custGeom>
          <a:blipFill>
            <a:blip r:embed="rId2"/>
            <a:stretch>
              <a:fillRect l="0" t="0" r="0" b="0"/>
            </a:stretch>
          </a:blipFill>
        </p:spPr>
      </p:sp>
      <p:sp>
        <p:nvSpPr>
          <p:cNvPr name="Freeform 3" id="3"/>
          <p:cNvSpPr/>
          <p:nvPr/>
        </p:nvSpPr>
        <p:spPr>
          <a:xfrm flipH="false" flipV="true" rot="0">
            <a:off x="7349743" y="5494751"/>
            <a:ext cx="10938257" cy="5205453"/>
          </a:xfrm>
          <a:custGeom>
            <a:avLst/>
            <a:gdLst/>
            <a:ahLst/>
            <a:cxnLst/>
            <a:rect r="r" b="b" t="t" l="l"/>
            <a:pathLst>
              <a:path h="5205453" w="10938257">
                <a:moveTo>
                  <a:pt x="0" y="5205453"/>
                </a:moveTo>
                <a:lnTo>
                  <a:pt x="10938257" y="5205453"/>
                </a:lnTo>
                <a:lnTo>
                  <a:pt x="10938257" y="0"/>
                </a:lnTo>
                <a:lnTo>
                  <a:pt x="0" y="0"/>
                </a:lnTo>
                <a:lnTo>
                  <a:pt x="0" y="5205453"/>
                </a:lnTo>
                <a:close/>
              </a:path>
            </a:pathLst>
          </a:custGeom>
          <a:blipFill>
            <a:blip r:embed="rId3">
              <a:alphaModFix amt="63000"/>
            </a:blip>
            <a:stretch>
              <a:fillRect l="0" t="0" r="0" b="-40087"/>
            </a:stretch>
          </a:blipFill>
        </p:spPr>
      </p:sp>
      <p:grpSp>
        <p:nvGrpSpPr>
          <p:cNvPr name="Group 4" id="4"/>
          <p:cNvGrpSpPr/>
          <p:nvPr/>
        </p:nvGrpSpPr>
        <p:grpSpPr>
          <a:xfrm rot="0">
            <a:off x="-2174149" y="0"/>
            <a:ext cx="9523892" cy="10287000"/>
            <a:chOff x="0" y="0"/>
            <a:chExt cx="1475500" cy="1593725"/>
          </a:xfrm>
        </p:grpSpPr>
        <p:sp>
          <p:nvSpPr>
            <p:cNvPr name="Freeform 5" id="5"/>
            <p:cNvSpPr/>
            <p:nvPr/>
          </p:nvSpPr>
          <p:spPr>
            <a:xfrm flipH="false" flipV="false" rot="0">
              <a:off x="0" y="0"/>
              <a:ext cx="1475500" cy="1593725"/>
            </a:xfrm>
            <a:custGeom>
              <a:avLst/>
              <a:gdLst/>
              <a:ahLst/>
              <a:cxnLst/>
              <a:rect r="r" b="b" t="t" l="l"/>
              <a:pathLst>
                <a:path h="1593725" w="1475500">
                  <a:moveTo>
                    <a:pt x="0" y="0"/>
                  </a:moveTo>
                  <a:lnTo>
                    <a:pt x="1475500" y="0"/>
                  </a:lnTo>
                  <a:lnTo>
                    <a:pt x="1475500" y="1593725"/>
                  </a:lnTo>
                  <a:lnTo>
                    <a:pt x="0" y="1593725"/>
                  </a:lnTo>
                  <a:close/>
                </a:path>
              </a:pathLst>
            </a:custGeom>
            <a:blipFill>
              <a:blip r:embed="rId4"/>
              <a:stretch>
                <a:fillRect l="-31060" t="0" r="-31060" b="0"/>
              </a:stretch>
            </a:blipFill>
          </p:spPr>
        </p:sp>
      </p:grpSp>
      <p:grpSp>
        <p:nvGrpSpPr>
          <p:cNvPr name="Group 6" id="6"/>
          <p:cNvGrpSpPr/>
          <p:nvPr/>
        </p:nvGrpSpPr>
        <p:grpSpPr>
          <a:xfrm rot="0">
            <a:off x="0" y="0"/>
            <a:ext cx="7349743" cy="10287000"/>
            <a:chOff x="0" y="0"/>
            <a:chExt cx="1935735" cy="2709333"/>
          </a:xfrm>
        </p:grpSpPr>
        <p:sp>
          <p:nvSpPr>
            <p:cNvPr name="Freeform 7" id="7"/>
            <p:cNvSpPr/>
            <p:nvPr/>
          </p:nvSpPr>
          <p:spPr>
            <a:xfrm flipH="false" flipV="false" rot="0">
              <a:off x="0" y="0"/>
              <a:ext cx="1935735" cy="2709333"/>
            </a:xfrm>
            <a:custGeom>
              <a:avLst/>
              <a:gdLst/>
              <a:ahLst/>
              <a:cxnLst/>
              <a:rect r="r" b="b" t="t" l="l"/>
              <a:pathLst>
                <a:path h="2709333" w="1935735">
                  <a:moveTo>
                    <a:pt x="0" y="0"/>
                  </a:moveTo>
                  <a:lnTo>
                    <a:pt x="1935735" y="0"/>
                  </a:lnTo>
                  <a:lnTo>
                    <a:pt x="1935735" y="2709333"/>
                  </a:lnTo>
                  <a:lnTo>
                    <a:pt x="0" y="2709333"/>
                  </a:lnTo>
                  <a:close/>
                </a:path>
              </a:pathLst>
            </a:custGeom>
            <a:solidFill>
              <a:srgbClr val="1A513E">
                <a:alpha val="84706"/>
              </a:srgbClr>
            </a:solidFill>
          </p:spPr>
        </p:sp>
        <p:sp>
          <p:nvSpPr>
            <p:cNvPr name="TextBox 8" id="8"/>
            <p:cNvSpPr txBox="true"/>
            <p:nvPr/>
          </p:nvSpPr>
          <p:spPr>
            <a:xfrm>
              <a:off x="0" y="-38100"/>
              <a:ext cx="1935735" cy="2747433"/>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0" y="3292576"/>
            <a:ext cx="9588877" cy="2702528"/>
          </a:xfrm>
          <a:prstGeom prst="rect">
            <a:avLst/>
          </a:prstGeom>
        </p:spPr>
        <p:txBody>
          <a:bodyPr anchor="t" rtlCol="false" tIns="0" lIns="0" bIns="0" rIns="0">
            <a:spAutoFit/>
          </a:bodyPr>
          <a:lstStyle/>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Mengobati panas dalam</a:t>
            </a: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Menjaga kesehatan jantung</a:t>
            </a: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Menyehatkan pencernaan</a:t>
            </a: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Memutihkan gigi</a:t>
            </a:r>
          </a:p>
        </p:txBody>
      </p:sp>
      <p:sp>
        <p:nvSpPr>
          <p:cNvPr name="AutoShape 10" id="10"/>
          <p:cNvSpPr/>
          <p:nvPr/>
        </p:nvSpPr>
        <p:spPr>
          <a:xfrm flipH="true">
            <a:off x="302043" y="0"/>
            <a:ext cx="0" cy="10700204"/>
          </a:xfrm>
          <a:prstGeom prst="line">
            <a:avLst/>
          </a:prstGeom>
          <a:ln cap="flat" w="38100">
            <a:solidFill>
              <a:srgbClr val="ECF1EB"/>
            </a:solidFill>
            <a:prstDash val="solid"/>
            <a:headEnd type="none" len="sm" w="sm"/>
            <a:tailEnd type="none" len="sm" w="sm"/>
          </a:ln>
        </p:spPr>
      </p:sp>
      <p:sp>
        <p:nvSpPr>
          <p:cNvPr name="Freeform 11" id="11"/>
          <p:cNvSpPr/>
          <p:nvPr/>
        </p:nvSpPr>
        <p:spPr>
          <a:xfrm flipH="true" flipV="false" rot="0">
            <a:off x="4661088" y="1340759"/>
            <a:ext cx="5841029" cy="7605483"/>
          </a:xfrm>
          <a:custGeom>
            <a:avLst/>
            <a:gdLst/>
            <a:ahLst/>
            <a:cxnLst/>
            <a:rect r="r" b="b" t="t" l="l"/>
            <a:pathLst>
              <a:path h="7605483" w="5841029">
                <a:moveTo>
                  <a:pt x="5841030" y="0"/>
                </a:moveTo>
                <a:lnTo>
                  <a:pt x="0" y="0"/>
                </a:lnTo>
                <a:lnTo>
                  <a:pt x="0" y="7605482"/>
                </a:lnTo>
                <a:lnTo>
                  <a:pt x="5841030" y="7605482"/>
                </a:lnTo>
                <a:lnTo>
                  <a:pt x="5841030" y="0"/>
                </a:lnTo>
                <a:close/>
              </a:path>
            </a:pathLst>
          </a:custGeom>
          <a:blipFill>
            <a:blip r:embed="rId5"/>
            <a:stretch>
              <a:fillRect l="0" t="0" r="-95434" b="0"/>
            </a:stretch>
          </a:blipFill>
        </p:spPr>
      </p:sp>
      <p:sp>
        <p:nvSpPr>
          <p:cNvPr name="TextBox 12" id="12"/>
          <p:cNvSpPr txBox="true"/>
          <p:nvPr/>
        </p:nvSpPr>
        <p:spPr>
          <a:xfrm rot="0">
            <a:off x="10145680" y="1200150"/>
            <a:ext cx="3994150" cy="2387701"/>
          </a:xfrm>
          <a:prstGeom prst="rect">
            <a:avLst/>
          </a:prstGeom>
        </p:spPr>
        <p:txBody>
          <a:bodyPr anchor="t" rtlCol="false" tIns="0" lIns="0" bIns="0" rIns="0">
            <a:spAutoFit/>
          </a:bodyPr>
          <a:lstStyle/>
          <a:p>
            <a:pPr algn="just">
              <a:lnSpc>
                <a:spcPts val="8860"/>
              </a:lnSpc>
            </a:pPr>
            <a:r>
              <a:rPr lang="en-US" sz="9426">
                <a:solidFill>
                  <a:srgbClr val="1A513E"/>
                </a:solidFill>
                <a:latin typeface="Helvetica"/>
                <a:ea typeface="Helvetica"/>
                <a:cs typeface="Helvetica"/>
                <a:sym typeface="Helvetica"/>
              </a:rPr>
              <a:t>Ekstrak</a:t>
            </a:r>
          </a:p>
          <a:p>
            <a:pPr algn="just">
              <a:lnSpc>
                <a:spcPts val="8860"/>
              </a:lnSpc>
            </a:pPr>
            <a:r>
              <a:rPr lang="en-US" sz="9426">
                <a:solidFill>
                  <a:srgbClr val="FEF306"/>
                </a:solidFill>
                <a:latin typeface="Helvetica Bold"/>
                <a:ea typeface="Helvetica Bold"/>
                <a:cs typeface="Helvetica Bold"/>
                <a:sym typeface="Helvetica Bold"/>
              </a:rPr>
              <a:t>Lemon</a:t>
            </a:r>
          </a:p>
        </p:txBody>
      </p:sp>
      <p:sp>
        <p:nvSpPr>
          <p:cNvPr name="TextBox 13" id="13"/>
          <p:cNvSpPr txBox="true"/>
          <p:nvPr/>
        </p:nvSpPr>
        <p:spPr>
          <a:xfrm rot="0">
            <a:off x="10145680" y="3721201"/>
            <a:ext cx="7333478" cy="2193925"/>
          </a:xfrm>
          <a:prstGeom prst="rect">
            <a:avLst/>
          </a:prstGeom>
        </p:spPr>
        <p:txBody>
          <a:bodyPr anchor="t" rtlCol="false" tIns="0" lIns="0" bIns="0" rIns="0">
            <a:spAutoFit/>
          </a:bodyPr>
          <a:lstStyle/>
          <a:p>
            <a:pPr algn="just">
              <a:lnSpc>
                <a:spcPts val="3499"/>
              </a:lnSpc>
            </a:pPr>
            <a:r>
              <a:rPr lang="en-US" sz="2499">
                <a:solidFill>
                  <a:srgbClr val="1A513E"/>
                </a:solidFill>
                <a:latin typeface="Helvetica"/>
                <a:ea typeface="Helvetica"/>
                <a:cs typeface="Helvetica"/>
                <a:sym typeface="Helvetica"/>
              </a:rPr>
              <a:t>Kandungan dalam jeruk lemon diantaranya terdiri dari flavonoid, asam sitrat, tanin, vitamin (C, A, B1 dan P) dan mineral (Kalium, Magnesium), yang berguna untuk kesehatan diantaranya :</a:t>
            </a:r>
          </a:p>
          <a:p>
            <a:pPr algn="just">
              <a:lnSpc>
                <a:spcPts val="3499"/>
              </a:lnSpc>
              <a:spcBef>
                <a:spcPct val="0"/>
              </a:spcBef>
            </a:pPr>
          </a:p>
        </p:txBody>
      </p:sp>
      <p:sp>
        <p:nvSpPr>
          <p:cNvPr name="TextBox 14" id="14"/>
          <p:cNvSpPr txBox="true"/>
          <p:nvPr/>
        </p:nvSpPr>
        <p:spPr>
          <a:xfrm rot="0">
            <a:off x="-133350" y="2182859"/>
            <a:ext cx="9588877" cy="846426"/>
          </a:xfrm>
          <a:prstGeom prst="rect">
            <a:avLst/>
          </a:prstGeom>
        </p:spPr>
        <p:txBody>
          <a:bodyPr anchor="t" rtlCol="false" tIns="0" lIns="0" bIns="0" rIns="0">
            <a:spAutoFit/>
          </a:bodyPr>
          <a:lstStyle/>
          <a:p>
            <a:pPr algn="just" marL="645247" indent="-322623" lvl="1">
              <a:lnSpc>
                <a:spcPts val="7471"/>
              </a:lnSpc>
              <a:buFont typeface="Arial"/>
              <a:buChar char="•"/>
            </a:pPr>
            <a:r>
              <a:rPr lang="en-US" sz="2988">
                <a:solidFill>
                  <a:srgbClr val="ECF1EB"/>
                </a:solidFill>
                <a:latin typeface="Helvetica Bold"/>
                <a:ea typeface="Helvetica Bold"/>
                <a:cs typeface="Helvetica Bold"/>
                <a:sym typeface="Helvetica Bold"/>
              </a:rPr>
              <a:t>Manfaat Lemon :</a:t>
            </a:r>
          </a:p>
        </p:txBody>
      </p:sp>
      <p:grpSp>
        <p:nvGrpSpPr>
          <p:cNvPr name="Group 15" id="15"/>
          <p:cNvGrpSpPr/>
          <p:nvPr/>
        </p:nvGrpSpPr>
        <p:grpSpPr>
          <a:xfrm rot="0">
            <a:off x="195379" y="2694671"/>
            <a:ext cx="213328" cy="213328"/>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17" id="1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227194" y="3679287"/>
            <a:ext cx="149698" cy="149698"/>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20" id="2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1" id="21"/>
          <p:cNvGrpSpPr/>
          <p:nvPr/>
        </p:nvGrpSpPr>
        <p:grpSpPr>
          <a:xfrm rot="0">
            <a:off x="227194" y="4383144"/>
            <a:ext cx="149698" cy="149698"/>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23" id="2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4" id="24"/>
          <p:cNvGrpSpPr/>
          <p:nvPr/>
        </p:nvGrpSpPr>
        <p:grpSpPr>
          <a:xfrm rot="0">
            <a:off x="227194" y="5068651"/>
            <a:ext cx="149698" cy="149698"/>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26" id="2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7" id="27"/>
          <p:cNvGrpSpPr/>
          <p:nvPr/>
        </p:nvGrpSpPr>
        <p:grpSpPr>
          <a:xfrm rot="0">
            <a:off x="227194" y="5770799"/>
            <a:ext cx="149698" cy="149698"/>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29" id="2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8F6E6"/>
        </a:solidFill>
      </p:bgPr>
    </p:bg>
    <p:spTree>
      <p:nvGrpSpPr>
        <p:cNvPr id="1" name=""/>
        <p:cNvGrpSpPr/>
        <p:nvPr/>
      </p:nvGrpSpPr>
      <p:grpSpPr>
        <a:xfrm>
          <a:off x="0" y="0"/>
          <a:ext cx="0" cy="0"/>
          <a:chOff x="0" y="0"/>
          <a:chExt cx="0" cy="0"/>
        </a:xfrm>
      </p:grpSpPr>
      <p:sp>
        <p:nvSpPr>
          <p:cNvPr name="Freeform 2" id="2"/>
          <p:cNvSpPr/>
          <p:nvPr/>
        </p:nvSpPr>
        <p:spPr>
          <a:xfrm flipH="false" flipV="false" rot="0">
            <a:off x="16274638" y="364268"/>
            <a:ext cx="1533119" cy="464407"/>
          </a:xfrm>
          <a:custGeom>
            <a:avLst/>
            <a:gdLst/>
            <a:ahLst/>
            <a:cxnLst/>
            <a:rect r="r" b="b" t="t" l="l"/>
            <a:pathLst>
              <a:path h="464407" w="1533119">
                <a:moveTo>
                  <a:pt x="0" y="0"/>
                </a:moveTo>
                <a:lnTo>
                  <a:pt x="1533119" y="0"/>
                </a:lnTo>
                <a:lnTo>
                  <a:pt x="1533119" y="464407"/>
                </a:lnTo>
                <a:lnTo>
                  <a:pt x="0" y="464407"/>
                </a:lnTo>
                <a:lnTo>
                  <a:pt x="0" y="0"/>
                </a:lnTo>
                <a:close/>
              </a:path>
            </a:pathLst>
          </a:custGeom>
          <a:blipFill>
            <a:blip r:embed="rId2"/>
            <a:stretch>
              <a:fillRect l="0" t="0" r="0" b="0"/>
            </a:stretch>
          </a:blipFill>
        </p:spPr>
      </p:sp>
      <p:sp>
        <p:nvSpPr>
          <p:cNvPr name="Freeform 3" id="3"/>
          <p:cNvSpPr/>
          <p:nvPr/>
        </p:nvSpPr>
        <p:spPr>
          <a:xfrm flipH="false" flipV="true" rot="0">
            <a:off x="7349743" y="5494751"/>
            <a:ext cx="10938257" cy="5205453"/>
          </a:xfrm>
          <a:custGeom>
            <a:avLst/>
            <a:gdLst/>
            <a:ahLst/>
            <a:cxnLst/>
            <a:rect r="r" b="b" t="t" l="l"/>
            <a:pathLst>
              <a:path h="5205453" w="10938257">
                <a:moveTo>
                  <a:pt x="0" y="5205453"/>
                </a:moveTo>
                <a:lnTo>
                  <a:pt x="10938257" y="5205453"/>
                </a:lnTo>
                <a:lnTo>
                  <a:pt x="10938257" y="0"/>
                </a:lnTo>
                <a:lnTo>
                  <a:pt x="0" y="0"/>
                </a:lnTo>
                <a:lnTo>
                  <a:pt x="0" y="5205453"/>
                </a:lnTo>
                <a:close/>
              </a:path>
            </a:pathLst>
          </a:custGeom>
          <a:blipFill>
            <a:blip r:embed="rId3">
              <a:alphaModFix amt="63000"/>
            </a:blip>
            <a:stretch>
              <a:fillRect l="0" t="0" r="0" b="-40087"/>
            </a:stretch>
          </a:blipFill>
        </p:spPr>
      </p:sp>
      <p:grpSp>
        <p:nvGrpSpPr>
          <p:cNvPr name="Group 4" id="4"/>
          <p:cNvGrpSpPr/>
          <p:nvPr/>
        </p:nvGrpSpPr>
        <p:grpSpPr>
          <a:xfrm rot="0">
            <a:off x="-2174149" y="0"/>
            <a:ext cx="9523892" cy="10287000"/>
            <a:chOff x="0" y="0"/>
            <a:chExt cx="1475500" cy="1593725"/>
          </a:xfrm>
        </p:grpSpPr>
        <p:sp>
          <p:nvSpPr>
            <p:cNvPr name="Freeform 5" id="5"/>
            <p:cNvSpPr/>
            <p:nvPr/>
          </p:nvSpPr>
          <p:spPr>
            <a:xfrm flipH="false" flipV="false" rot="0">
              <a:off x="0" y="0"/>
              <a:ext cx="1475500" cy="1593725"/>
            </a:xfrm>
            <a:custGeom>
              <a:avLst/>
              <a:gdLst/>
              <a:ahLst/>
              <a:cxnLst/>
              <a:rect r="r" b="b" t="t" l="l"/>
              <a:pathLst>
                <a:path h="1593725" w="1475500">
                  <a:moveTo>
                    <a:pt x="0" y="0"/>
                  </a:moveTo>
                  <a:lnTo>
                    <a:pt x="1475500" y="0"/>
                  </a:lnTo>
                  <a:lnTo>
                    <a:pt x="1475500" y="1593725"/>
                  </a:lnTo>
                  <a:lnTo>
                    <a:pt x="0" y="1593725"/>
                  </a:lnTo>
                  <a:close/>
                </a:path>
              </a:pathLst>
            </a:custGeom>
            <a:blipFill>
              <a:blip r:embed="rId4"/>
              <a:stretch>
                <a:fillRect l="-22008" t="0" r="-22008" b="0"/>
              </a:stretch>
            </a:blipFill>
          </p:spPr>
        </p:sp>
      </p:grpSp>
      <p:grpSp>
        <p:nvGrpSpPr>
          <p:cNvPr name="Group 6" id="6"/>
          <p:cNvGrpSpPr/>
          <p:nvPr/>
        </p:nvGrpSpPr>
        <p:grpSpPr>
          <a:xfrm rot="0">
            <a:off x="0" y="0"/>
            <a:ext cx="7349743" cy="10287000"/>
            <a:chOff x="0" y="0"/>
            <a:chExt cx="1935735" cy="2709333"/>
          </a:xfrm>
        </p:grpSpPr>
        <p:sp>
          <p:nvSpPr>
            <p:cNvPr name="Freeform 7" id="7"/>
            <p:cNvSpPr/>
            <p:nvPr/>
          </p:nvSpPr>
          <p:spPr>
            <a:xfrm flipH="false" flipV="false" rot="0">
              <a:off x="0" y="0"/>
              <a:ext cx="1935735" cy="2709333"/>
            </a:xfrm>
            <a:custGeom>
              <a:avLst/>
              <a:gdLst/>
              <a:ahLst/>
              <a:cxnLst/>
              <a:rect r="r" b="b" t="t" l="l"/>
              <a:pathLst>
                <a:path h="2709333" w="1935735">
                  <a:moveTo>
                    <a:pt x="0" y="0"/>
                  </a:moveTo>
                  <a:lnTo>
                    <a:pt x="1935735" y="0"/>
                  </a:lnTo>
                  <a:lnTo>
                    <a:pt x="1935735" y="2709333"/>
                  </a:lnTo>
                  <a:lnTo>
                    <a:pt x="0" y="2709333"/>
                  </a:lnTo>
                  <a:close/>
                </a:path>
              </a:pathLst>
            </a:custGeom>
            <a:solidFill>
              <a:srgbClr val="1A513E">
                <a:alpha val="84706"/>
              </a:srgbClr>
            </a:solidFill>
          </p:spPr>
        </p:sp>
        <p:sp>
          <p:nvSpPr>
            <p:cNvPr name="TextBox 8" id="8"/>
            <p:cNvSpPr txBox="true"/>
            <p:nvPr/>
          </p:nvSpPr>
          <p:spPr>
            <a:xfrm>
              <a:off x="0" y="-38100"/>
              <a:ext cx="1935735" cy="2747433"/>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0" y="3292576"/>
            <a:ext cx="9588877" cy="4086828"/>
          </a:xfrm>
          <a:prstGeom prst="rect">
            <a:avLst/>
          </a:prstGeom>
        </p:spPr>
        <p:txBody>
          <a:bodyPr anchor="t" rtlCol="false" tIns="0" lIns="0" bIns="0" rIns="0">
            <a:spAutoFit/>
          </a:bodyPr>
          <a:lstStyle/>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Menyediakan energi</a:t>
            </a: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Menjaga kesehatan jantung</a:t>
            </a: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Meningkatkan kesehatan otak</a:t>
            </a: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Menjaga berat badan sehat</a:t>
            </a: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Menjaga kesehatan gigi</a:t>
            </a: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Menjaga kesehatan mata</a:t>
            </a:r>
          </a:p>
        </p:txBody>
      </p:sp>
      <p:sp>
        <p:nvSpPr>
          <p:cNvPr name="AutoShape 10" id="10"/>
          <p:cNvSpPr/>
          <p:nvPr/>
        </p:nvSpPr>
        <p:spPr>
          <a:xfrm flipH="true">
            <a:off x="302043" y="0"/>
            <a:ext cx="0" cy="10700204"/>
          </a:xfrm>
          <a:prstGeom prst="line">
            <a:avLst/>
          </a:prstGeom>
          <a:ln cap="flat" w="38100">
            <a:solidFill>
              <a:srgbClr val="ECF1EB"/>
            </a:solidFill>
            <a:prstDash val="solid"/>
            <a:headEnd type="none" len="sm" w="sm"/>
            <a:tailEnd type="none" len="sm" w="sm"/>
          </a:ln>
        </p:spPr>
      </p:sp>
      <p:sp>
        <p:nvSpPr>
          <p:cNvPr name="Freeform 11" id="11"/>
          <p:cNvSpPr/>
          <p:nvPr/>
        </p:nvSpPr>
        <p:spPr>
          <a:xfrm flipH="false" flipV="false" rot="0">
            <a:off x="5164090" y="1028700"/>
            <a:ext cx="3816848" cy="7948471"/>
          </a:xfrm>
          <a:custGeom>
            <a:avLst/>
            <a:gdLst/>
            <a:ahLst/>
            <a:cxnLst/>
            <a:rect r="r" b="b" t="t" l="l"/>
            <a:pathLst>
              <a:path h="7948471" w="3816848">
                <a:moveTo>
                  <a:pt x="0" y="0"/>
                </a:moveTo>
                <a:lnTo>
                  <a:pt x="3816848" y="0"/>
                </a:lnTo>
                <a:lnTo>
                  <a:pt x="3816848" y="7948471"/>
                </a:lnTo>
                <a:lnTo>
                  <a:pt x="0" y="7948471"/>
                </a:lnTo>
                <a:lnTo>
                  <a:pt x="0" y="0"/>
                </a:lnTo>
                <a:close/>
              </a:path>
            </a:pathLst>
          </a:custGeom>
          <a:blipFill>
            <a:blip r:embed="rId5"/>
            <a:stretch>
              <a:fillRect l="0" t="0" r="0" b="-18202"/>
            </a:stretch>
          </a:blipFill>
        </p:spPr>
      </p:sp>
      <p:sp>
        <p:nvSpPr>
          <p:cNvPr name="TextBox 12" id="12"/>
          <p:cNvSpPr txBox="true"/>
          <p:nvPr/>
        </p:nvSpPr>
        <p:spPr>
          <a:xfrm rot="0">
            <a:off x="10145680" y="1200150"/>
            <a:ext cx="3994150" cy="2387701"/>
          </a:xfrm>
          <a:prstGeom prst="rect">
            <a:avLst/>
          </a:prstGeom>
        </p:spPr>
        <p:txBody>
          <a:bodyPr anchor="t" rtlCol="false" tIns="0" lIns="0" bIns="0" rIns="0">
            <a:spAutoFit/>
          </a:bodyPr>
          <a:lstStyle/>
          <a:p>
            <a:pPr algn="just">
              <a:lnSpc>
                <a:spcPts val="8860"/>
              </a:lnSpc>
            </a:pPr>
            <a:r>
              <a:rPr lang="en-US" sz="9426">
                <a:solidFill>
                  <a:srgbClr val="1A513E"/>
                </a:solidFill>
                <a:latin typeface="Helvetica"/>
                <a:ea typeface="Helvetica"/>
                <a:cs typeface="Helvetica"/>
                <a:sym typeface="Helvetica"/>
              </a:rPr>
              <a:t>Ekstrak</a:t>
            </a:r>
          </a:p>
          <a:p>
            <a:pPr algn="just">
              <a:lnSpc>
                <a:spcPts val="8860"/>
              </a:lnSpc>
            </a:pPr>
            <a:r>
              <a:rPr lang="en-US" sz="9426">
                <a:solidFill>
                  <a:srgbClr val="CB0200"/>
                </a:solidFill>
                <a:latin typeface="Helvetica Bold"/>
                <a:ea typeface="Helvetica Bold"/>
                <a:cs typeface="Helvetica Bold"/>
                <a:sym typeface="Helvetica Bold"/>
              </a:rPr>
              <a:t>Apel</a:t>
            </a:r>
          </a:p>
        </p:txBody>
      </p:sp>
      <p:sp>
        <p:nvSpPr>
          <p:cNvPr name="TextBox 13" id="13"/>
          <p:cNvSpPr txBox="true"/>
          <p:nvPr/>
        </p:nvSpPr>
        <p:spPr>
          <a:xfrm rot="0">
            <a:off x="10145680" y="3721201"/>
            <a:ext cx="7333478" cy="3070225"/>
          </a:xfrm>
          <a:prstGeom prst="rect">
            <a:avLst/>
          </a:prstGeom>
        </p:spPr>
        <p:txBody>
          <a:bodyPr anchor="t" rtlCol="false" tIns="0" lIns="0" bIns="0" rIns="0">
            <a:spAutoFit/>
          </a:bodyPr>
          <a:lstStyle/>
          <a:p>
            <a:pPr algn="just">
              <a:lnSpc>
                <a:spcPts val="3499"/>
              </a:lnSpc>
            </a:pPr>
            <a:r>
              <a:rPr lang="en-US" sz="2499">
                <a:solidFill>
                  <a:srgbClr val="1A513E"/>
                </a:solidFill>
                <a:latin typeface="Helvetica"/>
                <a:ea typeface="Helvetica"/>
                <a:cs typeface="Helvetica"/>
                <a:sym typeface="Helvetica"/>
              </a:rPr>
              <a:t>apel merupakan buah serba bisa yang menyimpan berbagai manfaat luar biasa bagi kesehatan Anda. Dari meningkatkan daya tahan tubuh hingga membantu menjaga berat badan, apel adalah tambahan sempurna untuk pola makan sehat, selain itu, manfaat apel diantara lain :</a:t>
            </a:r>
          </a:p>
          <a:p>
            <a:pPr algn="just">
              <a:lnSpc>
                <a:spcPts val="3499"/>
              </a:lnSpc>
              <a:spcBef>
                <a:spcPct val="0"/>
              </a:spcBef>
            </a:pPr>
          </a:p>
        </p:txBody>
      </p:sp>
      <p:sp>
        <p:nvSpPr>
          <p:cNvPr name="TextBox 14" id="14"/>
          <p:cNvSpPr txBox="true"/>
          <p:nvPr/>
        </p:nvSpPr>
        <p:spPr>
          <a:xfrm rot="0">
            <a:off x="-133350" y="2182859"/>
            <a:ext cx="9588877" cy="846426"/>
          </a:xfrm>
          <a:prstGeom prst="rect">
            <a:avLst/>
          </a:prstGeom>
        </p:spPr>
        <p:txBody>
          <a:bodyPr anchor="t" rtlCol="false" tIns="0" lIns="0" bIns="0" rIns="0">
            <a:spAutoFit/>
          </a:bodyPr>
          <a:lstStyle/>
          <a:p>
            <a:pPr algn="just" marL="645247" indent="-322623" lvl="1">
              <a:lnSpc>
                <a:spcPts val="7471"/>
              </a:lnSpc>
              <a:buFont typeface="Arial"/>
              <a:buChar char="•"/>
            </a:pPr>
            <a:r>
              <a:rPr lang="en-US" sz="2988">
                <a:solidFill>
                  <a:srgbClr val="ECF1EB"/>
                </a:solidFill>
                <a:latin typeface="Helvetica Bold"/>
                <a:ea typeface="Helvetica Bold"/>
                <a:cs typeface="Helvetica Bold"/>
                <a:sym typeface="Helvetica Bold"/>
              </a:rPr>
              <a:t>Manfaat Apel :</a:t>
            </a:r>
          </a:p>
        </p:txBody>
      </p:sp>
      <p:grpSp>
        <p:nvGrpSpPr>
          <p:cNvPr name="Group 15" id="15"/>
          <p:cNvGrpSpPr/>
          <p:nvPr/>
        </p:nvGrpSpPr>
        <p:grpSpPr>
          <a:xfrm rot="0">
            <a:off x="195379" y="2694671"/>
            <a:ext cx="213328" cy="3908924"/>
            <a:chOff x="0" y="0"/>
            <a:chExt cx="284437" cy="5211898"/>
          </a:xfrm>
        </p:grpSpPr>
        <p:grpSp>
          <p:nvGrpSpPr>
            <p:cNvPr name="Group 16" id="16"/>
            <p:cNvGrpSpPr/>
            <p:nvPr/>
          </p:nvGrpSpPr>
          <p:grpSpPr>
            <a:xfrm rot="0">
              <a:off x="0" y="0"/>
              <a:ext cx="284437" cy="284437"/>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18" id="18"/>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42420" y="1312821"/>
              <a:ext cx="199597" cy="199597"/>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21" id="21"/>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42420" y="2251297"/>
              <a:ext cx="199597" cy="199597"/>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24" id="2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5" id="25"/>
            <p:cNvGrpSpPr/>
            <p:nvPr/>
          </p:nvGrpSpPr>
          <p:grpSpPr>
            <a:xfrm rot="0">
              <a:off x="42420" y="3165307"/>
              <a:ext cx="199597" cy="199597"/>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27" id="2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8" id="28"/>
            <p:cNvGrpSpPr/>
            <p:nvPr/>
          </p:nvGrpSpPr>
          <p:grpSpPr>
            <a:xfrm rot="0">
              <a:off x="42420" y="4101504"/>
              <a:ext cx="199597" cy="199597"/>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30" id="3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31" id="31"/>
            <p:cNvGrpSpPr/>
            <p:nvPr/>
          </p:nvGrpSpPr>
          <p:grpSpPr>
            <a:xfrm rot="0">
              <a:off x="42420" y="5012301"/>
              <a:ext cx="199597" cy="199597"/>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33" id="3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grpSp>
        <p:nvGrpSpPr>
          <p:cNvPr name="Group 34" id="34"/>
          <p:cNvGrpSpPr/>
          <p:nvPr/>
        </p:nvGrpSpPr>
        <p:grpSpPr>
          <a:xfrm rot="0">
            <a:off x="227194" y="6423285"/>
            <a:ext cx="149698" cy="149698"/>
            <a:chOff x="0" y="0"/>
            <a:chExt cx="812800" cy="812800"/>
          </a:xfrm>
        </p:grpSpPr>
        <p:sp>
          <p:nvSpPr>
            <p:cNvPr name="Freeform 35" id="3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36" id="3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37" id="37"/>
          <p:cNvGrpSpPr/>
          <p:nvPr/>
        </p:nvGrpSpPr>
        <p:grpSpPr>
          <a:xfrm rot="0">
            <a:off x="227194" y="7127142"/>
            <a:ext cx="149698" cy="149698"/>
            <a:chOff x="0" y="0"/>
            <a:chExt cx="812800" cy="812800"/>
          </a:xfrm>
        </p:grpSpPr>
        <p:sp>
          <p:nvSpPr>
            <p:cNvPr name="Freeform 38" id="3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39" id="3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8F6E6"/>
        </a:solidFill>
      </p:bgPr>
    </p:bg>
    <p:spTree>
      <p:nvGrpSpPr>
        <p:cNvPr id="1" name=""/>
        <p:cNvGrpSpPr/>
        <p:nvPr/>
      </p:nvGrpSpPr>
      <p:grpSpPr>
        <a:xfrm>
          <a:off x="0" y="0"/>
          <a:ext cx="0" cy="0"/>
          <a:chOff x="0" y="0"/>
          <a:chExt cx="0" cy="0"/>
        </a:xfrm>
      </p:grpSpPr>
      <p:sp>
        <p:nvSpPr>
          <p:cNvPr name="Freeform 2" id="2"/>
          <p:cNvSpPr/>
          <p:nvPr/>
        </p:nvSpPr>
        <p:spPr>
          <a:xfrm flipH="false" flipV="false" rot="0">
            <a:off x="16274638" y="364268"/>
            <a:ext cx="1533119" cy="464407"/>
          </a:xfrm>
          <a:custGeom>
            <a:avLst/>
            <a:gdLst/>
            <a:ahLst/>
            <a:cxnLst/>
            <a:rect r="r" b="b" t="t" l="l"/>
            <a:pathLst>
              <a:path h="464407" w="1533119">
                <a:moveTo>
                  <a:pt x="0" y="0"/>
                </a:moveTo>
                <a:lnTo>
                  <a:pt x="1533119" y="0"/>
                </a:lnTo>
                <a:lnTo>
                  <a:pt x="1533119" y="464407"/>
                </a:lnTo>
                <a:lnTo>
                  <a:pt x="0" y="464407"/>
                </a:lnTo>
                <a:lnTo>
                  <a:pt x="0" y="0"/>
                </a:lnTo>
                <a:close/>
              </a:path>
            </a:pathLst>
          </a:custGeom>
          <a:blipFill>
            <a:blip r:embed="rId2"/>
            <a:stretch>
              <a:fillRect l="0" t="0" r="0" b="0"/>
            </a:stretch>
          </a:blipFill>
        </p:spPr>
      </p:sp>
      <p:sp>
        <p:nvSpPr>
          <p:cNvPr name="Freeform 3" id="3"/>
          <p:cNvSpPr/>
          <p:nvPr/>
        </p:nvSpPr>
        <p:spPr>
          <a:xfrm flipH="false" flipV="true" rot="0">
            <a:off x="7349743" y="5494751"/>
            <a:ext cx="10938257" cy="5205453"/>
          </a:xfrm>
          <a:custGeom>
            <a:avLst/>
            <a:gdLst/>
            <a:ahLst/>
            <a:cxnLst/>
            <a:rect r="r" b="b" t="t" l="l"/>
            <a:pathLst>
              <a:path h="5205453" w="10938257">
                <a:moveTo>
                  <a:pt x="0" y="5205453"/>
                </a:moveTo>
                <a:lnTo>
                  <a:pt x="10938257" y="5205453"/>
                </a:lnTo>
                <a:lnTo>
                  <a:pt x="10938257" y="0"/>
                </a:lnTo>
                <a:lnTo>
                  <a:pt x="0" y="0"/>
                </a:lnTo>
                <a:lnTo>
                  <a:pt x="0" y="5205453"/>
                </a:lnTo>
                <a:close/>
              </a:path>
            </a:pathLst>
          </a:custGeom>
          <a:blipFill>
            <a:blip r:embed="rId3">
              <a:alphaModFix amt="63000"/>
            </a:blip>
            <a:stretch>
              <a:fillRect l="0" t="0" r="0" b="-40087"/>
            </a:stretch>
          </a:blipFill>
        </p:spPr>
      </p:sp>
      <p:grpSp>
        <p:nvGrpSpPr>
          <p:cNvPr name="Group 4" id="4"/>
          <p:cNvGrpSpPr/>
          <p:nvPr/>
        </p:nvGrpSpPr>
        <p:grpSpPr>
          <a:xfrm rot="0">
            <a:off x="-2174149" y="0"/>
            <a:ext cx="9523892" cy="10287000"/>
            <a:chOff x="0" y="0"/>
            <a:chExt cx="1475500" cy="1593725"/>
          </a:xfrm>
        </p:grpSpPr>
        <p:sp>
          <p:nvSpPr>
            <p:cNvPr name="Freeform 5" id="5"/>
            <p:cNvSpPr/>
            <p:nvPr/>
          </p:nvSpPr>
          <p:spPr>
            <a:xfrm flipH="false" flipV="false" rot="0">
              <a:off x="0" y="0"/>
              <a:ext cx="1475500" cy="1593725"/>
            </a:xfrm>
            <a:custGeom>
              <a:avLst/>
              <a:gdLst/>
              <a:ahLst/>
              <a:cxnLst/>
              <a:rect r="r" b="b" t="t" l="l"/>
              <a:pathLst>
                <a:path h="1593725" w="1475500">
                  <a:moveTo>
                    <a:pt x="0" y="0"/>
                  </a:moveTo>
                  <a:lnTo>
                    <a:pt x="1475500" y="0"/>
                  </a:lnTo>
                  <a:lnTo>
                    <a:pt x="1475500" y="1593725"/>
                  </a:lnTo>
                  <a:lnTo>
                    <a:pt x="0" y="1593725"/>
                  </a:lnTo>
                  <a:close/>
                </a:path>
              </a:pathLst>
            </a:custGeom>
            <a:blipFill>
              <a:blip r:embed="rId4"/>
              <a:stretch>
                <a:fillRect l="-31060" t="0" r="-31060" b="0"/>
              </a:stretch>
            </a:blipFill>
          </p:spPr>
        </p:sp>
      </p:grpSp>
      <p:grpSp>
        <p:nvGrpSpPr>
          <p:cNvPr name="Group 6" id="6"/>
          <p:cNvGrpSpPr/>
          <p:nvPr/>
        </p:nvGrpSpPr>
        <p:grpSpPr>
          <a:xfrm rot="0">
            <a:off x="0" y="0"/>
            <a:ext cx="7349743" cy="10287000"/>
            <a:chOff x="0" y="0"/>
            <a:chExt cx="1935735" cy="2709333"/>
          </a:xfrm>
        </p:grpSpPr>
        <p:sp>
          <p:nvSpPr>
            <p:cNvPr name="Freeform 7" id="7"/>
            <p:cNvSpPr/>
            <p:nvPr/>
          </p:nvSpPr>
          <p:spPr>
            <a:xfrm flipH="false" flipV="false" rot="0">
              <a:off x="0" y="0"/>
              <a:ext cx="1935735" cy="2709333"/>
            </a:xfrm>
            <a:custGeom>
              <a:avLst/>
              <a:gdLst/>
              <a:ahLst/>
              <a:cxnLst/>
              <a:rect r="r" b="b" t="t" l="l"/>
              <a:pathLst>
                <a:path h="2709333" w="1935735">
                  <a:moveTo>
                    <a:pt x="0" y="0"/>
                  </a:moveTo>
                  <a:lnTo>
                    <a:pt x="1935735" y="0"/>
                  </a:lnTo>
                  <a:lnTo>
                    <a:pt x="1935735" y="2709333"/>
                  </a:lnTo>
                  <a:lnTo>
                    <a:pt x="0" y="2709333"/>
                  </a:lnTo>
                  <a:close/>
                </a:path>
              </a:pathLst>
            </a:custGeom>
            <a:solidFill>
              <a:srgbClr val="1A513E">
                <a:alpha val="84706"/>
              </a:srgbClr>
            </a:solidFill>
          </p:spPr>
        </p:sp>
        <p:sp>
          <p:nvSpPr>
            <p:cNvPr name="TextBox 8" id="8"/>
            <p:cNvSpPr txBox="true"/>
            <p:nvPr/>
          </p:nvSpPr>
          <p:spPr>
            <a:xfrm>
              <a:off x="0" y="-38100"/>
              <a:ext cx="1935735" cy="2747433"/>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0" y="3292576"/>
            <a:ext cx="9588877" cy="2702528"/>
          </a:xfrm>
          <a:prstGeom prst="rect">
            <a:avLst/>
          </a:prstGeom>
        </p:spPr>
        <p:txBody>
          <a:bodyPr anchor="t" rtlCol="false" tIns="0" lIns="0" bIns="0" rIns="0">
            <a:spAutoFit/>
          </a:bodyPr>
          <a:lstStyle/>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Mengurangi resiko kanker</a:t>
            </a:r>
            <a:r>
              <a:rPr lang="en-US" sz="2188">
                <a:solidFill>
                  <a:srgbClr val="ECF1EB"/>
                </a:solidFill>
                <a:latin typeface="Helvetica Bold"/>
                <a:ea typeface="Helvetica Bold"/>
                <a:cs typeface="Helvetica Bold"/>
                <a:sym typeface="Helvetica Bold"/>
              </a:rPr>
              <a:t> </a:t>
            </a: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Menjaga kesehatan mata</a:t>
            </a: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Menjaga kesehatan pencernaan</a:t>
            </a: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Mengontrol kadar gula darah</a:t>
            </a:r>
          </a:p>
        </p:txBody>
      </p:sp>
      <p:sp>
        <p:nvSpPr>
          <p:cNvPr name="AutoShape 10" id="10"/>
          <p:cNvSpPr/>
          <p:nvPr/>
        </p:nvSpPr>
        <p:spPr>
          <a:xfrm flipH="true">
            <a:off x="302043" y="0"/>
            <a:ext cx="0" cy="10700204"/>
          </a:xfrm>
          <a:prstGeom prst="line">
            <a:avLst/>
          </a:prstGeom>
          <a:ln cap="flat" w="38100">
            <a:solidFill>
              <a:srgbClr val="ECF1EB"/>
            </a:solidFill>
            <a:prstDash val="solid"/>
            <a:headEnd type="none" len="sm" w="sm"/>
            <a:tailEnd type="none" len="sm" w="sm"/>
          </a:ln>
        </p:spPr>
      </p:sp>
      <p:sp>
        <p:nvSpPr>
          <p:cNvPr name="Freeform 11" id="11"/>
          <p:cNvSpPr/>
          <p:nvPr/>
        </p:nvSpPr>
        <p:spPr>
          <a:xfrm flipH="false" flipV="false" rot="-2700000">
            <a:off x="1663371" y="2782813"/>
            <a:ext cx="10871071" cy="7242851"/>
          </a:xfrm>
          <a:custGeom>
            <a:avLst/>
            <a:gdLst/>
            <a:ahLst/>
            <a:cxnLst/>
            <a:rect r="r" b="b" t="t" l="l"/>
            <a:pathLst>
              <a:path h="7242851" w="10871071">
                <a:moveTo>
                  <a:pt x="0" y="0"/>
                </a:moveTo>
                <a:lnTo>
                  <a:pt x="10871070" y="0"/>
                </a:lnTo>
                <a:lnTo>
                  <a:pt x="10871070" y="7242851"/>
                </a:lnTo>
                <a:lnTo>
                  <a:pt x="0" y="7242851"/>
                </a:lnTo>
                <a:lnTo>
                  <a:pt x="0" y="0"/>
                </a:lnTo>
                <a:close/>
              </a:path>
            </a:pathLst>
          </a:custGeom>
          <a:blipFill>
            <a:blip r:embed="rId5"/>
            <a:stretch>
              <a:fillRect l="0" t="0" r="0" b="0"/>
            </a:stretch>
          </a:blipFill>
        </p:spPr>
      </p:sp>
      <p:sp>
        <p:nvSpPr>
          <p:cNvPr name="TextBox 12" id="12"/>
          <p:cNvSpPr txBox="true"/>
          <p:nvPr/>
        </p:nvSpPr>
        <p:spPr>
          <a:xfrm rot="0">
            <a:off x="10145680" y="1200150"/>
            <a:ext cx="4857750" cy="2387701"/>
          </a:xfrm>
          <a:prstGeom prst="rect">
            <a:avLst/>
          </a:prstGeom>
        </p:spPr>
        <p:txBody>
          <a:bodyPr anchor="t" rtlCol="false" tIns="0" lIns="0" bIns="0" rIns="0">
            <a:spAutoFit/>
          </a:bodyPr>
          <a:lstStyle/>
          <a:p>
            <a:pPr algn="just">
              <a:lnSpc>
                <a:spcPts val="8860"/>
              </a:lnSpc>
            </a:pPr>
            <a:r>
              <a:rPr lang="en-US" sz="9426">
                <a:solidFill>
                  <a:srgbClr val="1A513E"/>
                </a:solidFill>
                <a:latin typeface="Helvetica"/>
                <a:ea typeface="Helvetica"/>
                <a:cs typeface="Helvetica"/>
                <a:sym typeface="Helvetica"/>
              </a:rPr>
              <a:t>Ekstrak</a:t>
            </a:r>
          </a:p>
          <a:p>
            <a:pPr algn="just">
              <a:lnSpc>
                <a:spcPts val="8860"/>
              </a:lnSpc>
            </a:pPr>
            <a:r>
              <a:rPr lang="en-US" sz="9426">
                <a:solidFill>
                  <a:srgbClr val="B7355D"/>
                </a:solidFill>
                <a:latin typeface="Helvetica Bold"/>
                <a:ea typeface="Helvetica Bold"/>
                <a:cs typeface="Helvetica Bold"/>
                <a:sym typeface="Helvetica Bold"/>
              </a:rPr>
              <a:t>Manggis</a:t>
            </a:r>
          </a:p>
        </p:txBody>
      </p:sp>
      <p:sp>
        <p:nvSpPr>
          <p:cNvPr name="TextBox 13" id="13"/>
          <p:cNvSpPr txBox="true"/>
          <p:nvPr/>
        </p:nvSpPr>
        <p:spPr>
          <a:xfrm rot="0">
            <a:off x="10145680" y="3721201"/>
            <a:ext cx="7333478" cy="2632075"/>
          </a:xfrm>
          <a:prstGeom prst="rect">
            <a:avLst/>
          </a:prstGeom>
        </p:spPr>
        <p:txBody>
          <a:bodyPr anchor="t" rtlCol="false" tIns="0" lIns="0" bIns="0" rIns="0">
            <a:spAutoFit/>
          </a:bodyPr>
          <a:lstStyle/>
          <a:p>
            <a:pPr algn="just">
              <a:lnSpc>
                <a:spcPts val="3499"/>
              </a:lnSpc>
              <a:spcBef>
                <a:spcPct val="0"/>
              </a:spcBef>
            </a:pPr>
            <a:r>
              <a:rPr lang="en-US" sz="2499">
                <a:solidFill>
                  <a:srgbClr val="1A513E"/>
                </a:solidFill>
                <a:latin typeface="Helvetica"/>
                <a:ea typeface="Helvetica"/>
                <a:cs typeface="Helvetica"/>
                <a:sym typeface="Helvetica"/>
              </a:rPr>
              <a:t>Buah manggis mengandung senyawa antioksidan, seperti xanthone, yang membantu melawan radikal bebas dan meredakan stres oksidatif dalam tubuh. Menyokong Sistem Kekebalan Tubuh: dengan Kandungan vitamin C di dalamnya, selain itu manfaat dari buah manggis diantaranya :</a:t>
            </a:r>
          </a:p>
        </p:txBody>
      </p:sp>
      <p:sp>
        <p:nvSpPr>
          <p:cNvPr name="TextBox 14" id="14"/>
          <p:cNvSpPr txBox="true"/>
          <p:nvPr/>
        </p:nvSpPr>
        <p:spPr>
          <a:xfrm rot="0">
            <a:off x="-133350" y="2182859"/>
            <a:ext cx="9588877" cy="846426"/>
          </a:xfrm>
          <a:prstGeom prst="rect">
            <a:avLst/>
          </a:prstGeom>
        </p:spPr>
        <p:txBody>
          <a:bodyPr anchor="t" rtlCol="false" tIns="0" lIns="0" bIns="0" rIns="0">
            <a:spAutoFit/>
          </a:bodyPr>
          <a:lstStyle/>
          <a:p>
            <a:pPr algn="just" marL="645247" indent="-322623" lvl="1">
              <a:lnSpc>
                <a:spcPts val="7471"/>
              </a:lnSpc>
              <a:buFont typeface="Arial"/>
              <a:buChar char="•"/>
            </a:pPr>
            <a:r>
              <a:rPr lang="en-US" sz="2988">
                <a:solidFill>
                  <a:srgbClr val="ECF1EB"/>
                </a:solidFill>
                <a:latin typeface="Helvetica Bold"/>
                <a:ea typeface="Helvetica Bold"/>
                <a:cs typeface="Helvetica Bold"/>
                <a:sym typeface="Helvetica Bold"/>
              </a:rPr>
              <a:t>Manfaat Manggis :</a:t>
            </a:r>
          </a:p>
        </p:txBody>
      </p:sp>
      <p:grpSp>
        <p:nvGrpSpPr>
          <p:cNvPr name="Group 15" id="15"/>
          <p:cNvGrpSpPr/>
          <p:nvPr/>
        </p:nvGrpSpPr>
        <p:grpSpPr>
          <a:xfrm rot="0">
            <a:off x="195379" y="2694671"/>
            <a:ext cx="213328" cy="213328"/>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17" id="1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227194" y="3679287"/>
            <a:ext cx="149698" cy="149698"/>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20" id="2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1" id="21"/>
          <p:cNvGrpSpPr/>
          <p:nvPr/>
        </p:nvGrpSpPr>
        <p:grpSpPr>
          <a:xfrm rot="0">
            <a:off x="227194" y="4383144"/>
            <a:ext cx="149698" cy="149698"/>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23" id="2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4" id="24"/>
          <p:cNvGrpSpPr/>
          <p:nvPr/>
        </p:nvGrpSpPr>
        <p:grpSpPr>
          <a:xfrm rot="0">
            <a:off x="227194" y="5068651"/>
            <a:ext cx="149698" cy="149698"/>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26" id="2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7" id="27"/>
          <p:cNvGrpSpPr/>
          <p:nvPr/>
        </p:nvGrpSpPr>
        <p:grpSpPr>
          <a:xfrm rot="0">
            <a:off x="227194" y="5770799"/>
            <a:ext cx="149698" cy="149698"/>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29" id="2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8F6E6"/>
        </a:solidFill>
      </p:bgPr>
    </p:bg>
    <p:spTree>
      <p:nvGrpSpPr>
        <p:cNvPr id="1" name=""/>
        <p:cNvGrpSpPr/>
        <p:nvPr/>
      </p:nvGrpSpPr>
      <p:grpSpPr>
        <a:xfrm>
          <a:off x="0" y="0"/>
          <a:ext cx="0" cy="0"/>
          <a:chOff x="0" y="0"/>
          <a:chExt cx="0" cy="0"/>
        </a:xfrm>
      </p:grpSpPr>
      <p:sp>
        <p:nvSpPr>
          <p:cNvPr name="Freeform 2" id="2"/>
          <p:cNvSpPr/>
          <p:nvPr/>
        </p:nvSpPr>
        <p:spPr>
          <a:xfrm flipH="false" flipV="false" rot="0">
            <a:off x="16274638" y="364268"/>
            <a:ext cx="1533119" cy="464407"/>
          </a:xfrm>
          <a:custGeom>
            <a:avLst/>
            <a:gdLst/>
            <a:ahLst/>
            <a:cxnLst/>
            <a:rect r="r" b="b" t="t" l="l"/>
            <a:pathLst>
              <a:path h="464407" w="1533119">
                <a:moveTo>
                  <a:pt x="0" y="0"/>
                </a:moveTo>
                <a:lnTo>
                  <a:pt x="1533119" y="0"/>
                </a:lnTo>
                <a:lnTo>
                  <a:pt x="1533119" y="464407"/>
                </a:lnTo>
                <a:lnTo>
                  <a:pt x="0" y="464407"/>
                </a:lnTo>
                <a:lnTo>
                  <a:pt x="0" y="0"/>
                </a:lnTo>
                <a:close/>
              </a:path>
            </a:pathLst>
          </a:custGeom>
          <a:blipFill>
            <a:blip r:embed="rId2"/>
            <a:stretch>
              <a:fillRect l="0" t="0" r="0" b="0"/>
            </a:stretch>
          </a:blipFill>
        </p:spPr>
      </p:sp>
      <p:sp>
        <p:nvSpPr>
          <p:cNvPr name="Freeform 3" id="3"/>
          <p:cNvSpPr/>
          <p:nvPr/>
        </p:nvSpPr>
        <p:spPr>
          <a:xfrm flipH="false" flipV="true" rot="0">
            <a:off x="7349743" y="5494751"/>
            <a:ext cx="10938257" cy="5205453"/>
          </a:xfrm>
          <a:custGeom>
            <a:avLst/>
            <a:gdLst/>
            <a:ahLst/>
            <a:cxnLst/>
            <a:rect r="r" b="b" t="t" l="l"/>
            <a:pathLst>
              <a:path h="5205453" w="10938257">
                <a:moveTo>
                  <a:pt x="0" y="5205453"/>
                </a:moveTo>
                <a:lnTo>
                  <a:pt x="10938257" y="5205453"/>
                </a:lnTo>
                <a:lnTo>
                  <a:pt x="10938257" y="0"/>
                </a:lnTo>
                <a:lnTo>
                  <a:pt x="0" y="0"/>
                </a:lnTo>
                <a:lnTo>
                  <a:pt x="0" y="5205453"/>
                </a:lnTo>
                <a:close/>
              </a:path>
            </a:pathLst>
          </a:custGeom>
          <a:blipFill>
            <a:blip r:embed="rId3">
              <a:alphaModFix amt="63000"/>
            </a:blip>
            <a:stretch>
              <a:fillRect l="0" t="0" r="0" b="-40087"/>
            </a:stretch>
          </a:blipFill>
        </p:spPr>
      </p:sp>
      <p:grpSp>
        <p:nvGrpSpPr>
          <p:cNvPr name="Group 4" id="4"/>
          <p:cNvGrpSpPr/>
          <p:nvPr/>
        </p:nvGrpSpPr>
        <p:grpSpPr>
          <a:xfrm rot="0">
            <a:off x="-2174149" y="0"/>
            <a:ext cx="9523892" cy="10287000"/>
            <a:chOff x="0" y="0"/>
            <a:chExt cx="1475500" cy="1593725"/>
          </a:xfrm>
        </p:grpSpPr>
        <p:sp>
          <p:nvSpPr>
            <p:cNvPr name="Freeform 5" id="5"/>
            <p:cNvSpPr/>
            <p:nvPr/>
          </p:nvSpPr>
          <p:spPr>
            <a:xfrm flipH="false" flipV="false" rot="0">
              <a:off x="0" y="0"/>
              <a:ext cx="1475500" cy="1593725"/>
            </a:xfrm>
            <a:custGeom>
              <a:avLst/>
              <a:gdLst/>
              <a:ahLst/>
              <a:cxnLst/>
              <a:rect r="r" b="b" t="t" l="l"/>
              <a:pathLst>
                <a:path h="1593725" w="1475500">
                  <a:moveTo>
                    <a:pt x="0" y="0"/>
                  </a:moveTo>
                  <a:lnTo>
                    <a:pt x="1475500" y="0"/>
                  </a:lnTo>
                  <a:lnTo>
                    <a:pt x="1475500" y="1593725"/>
                  </a:lnTo>
                  <a:lnTo>
                    <a:pt x="0" y="1593725"/>
                  </a:lnTo>
                  <a:close/>
                </a:path>
              </a:pathLst>
            </a:custGeom>
            <a:blipFill>
              <a:blip r:embed="rId4"/>
              <a:stretch>
                <a:fillRect l="0" t="-19741" r="0" b="-19741"/>
              </a:stretch>
            </a:blipFill>
          </p:spPr>
        </p:sp>
      </p:grpSp>
      <p:grpSp>
        <p:nvGrpSpPr>
          <p:cNvPr name="Group 6" id="6"/>
          <p:cNvGrpSpPr/>
          <p:nvPr/>
        </p:nvGrpSpPr>
        <p:grpSpPr>
          <a:xfrm rot="0">
            <a:off x="0" y="0"/>
            <a:ext cx="7349743" cy="10287000"/>
            <a:chOff x="0" y="0"/>
            <a:chExt cx="1935735" cy="2709333"/>
          </a:xfrm>
        </p:grpSpPr>
        <p:sp>
          <p:nvSpPr>
            <p:cNvPr name="Freeform 7" id="7"/>
            <p:cNvSpPr/>
            <p:nvPr/>
          </p:nvSpPr>
          <p:spPr>
            <a:xfrm flipH="false" flipV="false" rot="0">
              <a:off x="0" y="0"/>
              <a:ext cx="1935735" cy="2709333"/>
            </a:xfrm>
            <a:custGeom>
              <a:avLst/>
              <a:gdLst/>
              <a:ahLst/>
              <a:cxnLst/>
              <a:rect r="r" b="b" t="t" l="l"/>
              <a:pathLst>
                <a:path h="2709333" w="1935735">
                  <a:moveTo>
                    <a:pt x="0" y="0"/>
                  </a:moveTo>
                  <a:lnTo>
                    <a:pt x="1935735" y="0"/>
                  </a:lnTo>
                  <a:lnTo>
                    <a:pt x="1935735" y="2709333"/>
                  </a:lnTo>
                  <a:lnTo>
                    <a:pt x="0" y="2709333"/>
                  </a:lnTo>
                  <a:close/>
                </a:path>
              </a:pathLst>
            </a:custGeom>
            <a:solidFill>
              <a:srgbClr val="1A513E">
                <a:alpha val="84706"/>
              </a:srgbClr>
            </a:solidFill>
          </p:spPr>
        </p:sp>
        <p:sp>
          <p:nvSpPr>
            <p:cNvPr name="TextBox 8" id="8"/>
            <p:cNvSpPr txBox="true"/>
            <p:nvPr/>
          </p:nvSpPr>
          <p:spPr>
            <a:xfrm>
              <a:off x="0" y="-38100"/>
              <a:ext cx="1935735" cy="2747433"/>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0" y="3292576"/>
            <a:ext cx="9588877" cy="2702528"/>
          </a:xfrm>
          <a:prstGeom prst="rect">
            <a:avLst/>
          </a:prstGeom>
        </p:spPr>
        <p:txBody>
          <a:bodyPr anchor="t" rtlCol="false" tIns="0" lIns="0" bIns="0" rIns="0">
            <a:spAutoFit/>
          </a:bodyPr>
          <a:lstStyle/>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Meningkatkan kualitas tidur</a:t>
            </a: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Meningkatkan sistem kekebalan tubuh</a:t>
            </a: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Mencegah penyakit kadiovaskular</a:t>
            </a: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Mengontrol imunitas dalam tubuh</a:t>
            </a:r>
          </a:p>
        </p:txBody>
      </p:sp>
      <p:sp>
        <p:nvSpPr>
          <p:cNvPr name="AutoShape 10" id="10"/>
          <p:cNvSpPr/>
          <p:nvPr/>
        </p:nvSpPr>
        <p:spPr>
          <a:xfrm flipH="true">
            <a:off x="302043" y="0"/>
            <a:ext cx="0" cy="10700204"/>
          </a:xfrm>
          <a:prstGeom prst="line">
            <a:avLst/>
          </a:prstGeom>
          <a:ln cap="flat" w="38100">
            <a:solidFill>
              <a:srgbClr val="ECF1EB"/>
            </a:solidFill>
            <a:prstDash val="solid"/>
            <a:headEnd type="none" len="sm" w="sm"/>
            <a:tailEnd type="none" len="sm" w="sm"/>
          </a:ln>
        </p:spPr>
      </p:sp>
      <p:sp>
        <p:nvSpPr>
          <p:cNvPr name="Freeform 11" id="11"/>
          <p:cNvSpPr/>
          <p:nvPr/>
        </p:nvSpPr>
        <p:spPr>
          <a:xfrm flipH="false" flipV="false" rot="0">
            <a:off x="4439499" y="0"/>
            <a:ext cx="5706181" cy="10287000"/>
          </a:xfrm>
          <a:custGeom>
            <a:avLst/>
            <a:gdLst/>
            <a:ahLst/>
            <a:cxnLst/>
            <a:rect r="r" b="b" t="t" l="l"/>
            <a:pathLst>
              <a:path h="10287000" w="5706181">
                <a:moveTo>
                  <a:pt x="0" y="0"/>
                </a:moveTo>
                <a:lnTo>
                  <a:pt x="5706181" y="0"/>
                </a:lnTo>
                <a:lnTo>
                  <a:pt x="5706181" y="10287000"/>
                </a:lnTo>
                <a:lnTo>
                  <a:pt x="0" y="10287000"/>
                </a:lnTo>
                <a:lnTo>
                  <a:pt x="0" y="0"/>
                </a:lnTo>
                <a:close/>
              </a:path>
            </a:pathLst>
          </a:custGeom>
          <a:blipFill>
            <a:blip r:embed="rId5"/>
            <a:stretch>
              <a:fillRect l="-77466" t="0" r="-99727" b="-2634"/>
            </a:stretch>
          </a:blipFill>
        </p:spPr>
      </p:sp>
      <p:sp>
        <p:nvSpPr>
          <p:cNvPr name="TextBox 12" id="12"/>
          <p:cNvSpPr txBox="true"/>
          <p:nvPr/>
        </p:nvSpPr>
        <p:spPr>
          <a:xfrm rot="0">
            <a:off x="10145680" y="1200150"/>
            <a:ext cx="5810250" cy="2387701"/>
          </a:xfrm>
          <a:prstGeom prst="rect">
            <a:avLst/>
          </a:prstGeom>
        </p:spPr>
        <p:txBody>
          <a:bodyPr anchor="t" rtlCol="false" tIns="0" lIns="0" bIns="0" rIns="0">
            <a:spAutoFit/>
          </a:bodyPr>
          <a:lstStyle/>
          <a:p>
            <a:pPr algn="just">
              <a:lnSpc>
                <a:spcPts val="8860"/>
              </a:lnSpc>
            </a:pPr>
            <a:r>
              <a:rPr lang="en-US" sz="9426">
                <a:solidFill>
                  <a:srgbClr val="1A513E"/>
                </a:solidFill>
                <a:latin typeface="Helvetica"/>
                <a:ea typeface="Helvetica"/>
                <a:cs typeface="Helvetica"/>
                <a:sym typeface="Helvetica"/>
              </a:rPr>
              <a:t>Ekstrak</a:t>
            </a:r>
          </a:p>
          <a:p>
            <a:pPr algn="just">
              <a:lnSpc>
                <a:spcPts val="8860"/>
              </a:lnSpc>
            </a:pPr>
            <a:r>
              <a:rPr lang="en-US" sz="9426">
                <a:solidFill>
                  <a:srgbClr val="E70F00"/>
                </a:solidFill>
                <a:latin typeface="Helvetica Bold"/>
                <a:ea typeface="Helvetica Bold"/>
                <a:cs typeface="Helvetica Bold"/>
                <a:sym typeface="Helvetica Bold"/>
              </a:rPr>
              <a:t>Goji Berry</a:t>
            </a:r>
          </a:p>
        </p:txBody>
      </p:sp>
      <p:sp>
        <p:nvSpPr>
          <p:cNvPr name="TextBox 13" id="13"/>
          <p:cNvSpPr txBox="true"/>
          <p:nvPr/>
        </p:nvSpPr>
        <p:spPr>
          <a:xfrm rot="0">
            <a:off x="10145680" y="3721201"/>
            <a:ext cx="7333478" cy="3508375"/>
          </a:xfrm>
          <a:prstGeom prst="rect">
            <a:avLst/>
          </a:prstGeom>
        </p:spPr>
        <p:txBody>
          <a:bodyPr anchor="t" rtlCol="false" tIns="0" lIns="0" bIns="0" rIns="0">
            <a:spAutoFit/>
          </a:bodyPr>
          <a:lstStyle/>
          <a:p>
            <a:pPr algn="just">
              <a:lnSpc>
                <a:spcPts val="3499"/>
              </a:lnSpc>
              <a:spcBef>
                <a:spcPct val="0"/>
              </a:spcBef>
            </a:pPr>
            <a:r>
              <a:rPr lang="en-US" sz="2499">
                <a:solidFill>
                  <a:srgbClr val="1A513E"/>
                </a:solidFill>
                <a:latin typeface="Helvetica"/>
                <a:ea typeface="Helvetica"/>
                <a:cs typeface="Helvetica"/>
                <a:sym typeface="Helvetica"/>
              </a:rPr>
              <a:t>Goji berry dikenal sebagai salah satu buah yang tinggi kalori dan mengandung beragam nutrisi, seperti protein, karbohidrat, serat, zat besi, serta vitamin A dan vitamin C, Buah yang memiliki rasa manis ini juga memiliki </a:t>
            </a:r>
            <a:r>
              <a:rPr lang="en-US" sz="2499" u="sng">
                <a:solidFill>
                  <a:srgbClr val="1A513E"/>
                </a:solidFill>
                <a:latin typeface="Helvetica"/>
                <a:ea typeface="Helvetica"/>
                <a:cs typeface="Helvetica"/>
                <a:sym typeface="Helvetica"/>
                <a:hlinkClick r:id="rId6" tooltip="https://www.alodokter.com/makanan-dengan-indeks-glikemik-rendah-belum-tentu-lebih-sehat"/>
              </a:rPr>
              <a:t>indeks glikemik</a:t>
            </a:r>
            <a:r>
              <a:rPr lang="en-US" sz="2499">
                <a:solidFill>
                  <a:srgbClr val="1A513E"/>
                </a:solidFill>
                <a:latin typeface="Helvetica"/>
                <a:ea typeface="Helvetica"/>
                <a:cs typeface="Helvetica"/>
                <a:sym typeface="Helvetica"/>
              </a:rPr>
              <a:t> rendah, artinya goji berry tidak menyebabkan peningkatan gula darah secara drastis selain itu manfaat dari goji berry diantara lain :</a:t>
            </a:r>
          </a:p>
        </p:txBody>
      </p:sp>
      <p:sp>
        <p:nvSpPr>
          <p:cNvPr name="TextBox 14" id="14"/>
          <p:cNvSpPr txBox="true"/>
          <p:nvPr/>
        </p:nvSpPr>
        <p:spPr>
          <a:xfrm rot="0">
            <a:off x="-133350" y="2182859"/>
            <a:ext cx="9588877" cy="846426"/>
          </a:xfrm>
          <a:prstGeom prst="rect">
            <a:avLst/>
          </a:prstGeom>
        </p:spPr>
        <p:txBody>
          <a:bodyPr anchor="t" rtlCol="false" tIns="0" lIns="0" bIns="0" rIns="0">
            <a:spAutoFit/>
          </a:bodyPr>
          <a:lstStyle/>
          <a:p>
            <a:pPr algn="just" marL="645247" indent="-322623" lvl="1">
              <a:lnSpc>
                <a:spcPts val="7471"/>
              </a:lnSpc>
              <a:buFont typeface="Arial"/>
              <a:buChar char="•"/>
            </a:pPr>
            <a:r>
              <a:rPr lang="en-US" sz="2988">
                <a:solidFill>
                  <a:srgbClr val="ECF1EB"/>
                </a:solidFill>
                <a:latin typeface="Helvetica Bold"/>
                <a:ea typeface="Helvetica Bold"/>
                <a:cs typeface="Helvetica Bold"/>
                <a:sym typeface="Helvetica Bold"/>
              </a:rPr>
              <a:t>Manfaat Goji Berry :</a:t>
            </a:r>
          </a:p>
        </p:txBody>
      </p:sp>
      <p:grpSp>
        <p:nvGrpSpPr>
          <p:cNvPr name="Group 15" id="15"/>
          <p:cNvGrpSpPr/>
          <p:nvPr/>
        </p:nvGrpSpPr>
        <p:grpSpPr>
          <a:xfrm rot="0">
            <a:off x="195379" y="2694671"/>
            <a:ext cx="213328" cy="213328"/>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17" id="1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227194" y="3679287"/>
            <a:ext cx="149698" cy="149698"/>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20" id="2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1" id="21"/>
          <p:cNvGrpSpPr/>
          <p:nvPr/>
        </p:nvGrpSpPr>
        <p:grpSpPr>
          <a:xfrm rot="0">
            <a:off x="227194" y="4383144"/>
            <a:ext cx="149698" cy="149698"/>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23" id="2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4" id="24"/>
          <p:cNvGrpSpPr/>
          <p:nvPr/>
        </p:nvGrpSpPr>
        <p:grpSpPr>
          <a:xfrm rot="0">
            <a:off x="227194" y="5068651"/>
            <a:ext cx="149698" cy="149698"/>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26" id="2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7" id="27"/>
          <p:cNvGrpSpPr/>
          <p:nvPr/>
        </p:nvGrpSpPr>
        <p:grpSpPr>
          <a:xfrm rot="0">
            <a:off x="227194" y="5770799"/>
            <a:ext cx="149698" cy="149698"/>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29" id="2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8F6E6"/>
        </a:solidFill>
      </p:bgPr>
    </p:bg>
    <p:spTree>
      <p:nvGrpSpPr>
        <p:cNvPr id="1" name=""/>
        <p:cNvGrpSpPr/>
        <p:nvPr/>
      </p:nvGrpSpPr>
      <p:grpSpPr>
        <a:xfrm>
          <a:off x="0" y="0"/>
          <a:ext cx="0" cy="0"/>
          <a:chOff x="0" y="0"/>
          <a:chExt cx="0" cy="0"/>
        </a:xfrm>
      </p:grpSpPr>
      <p:sp>
        <p:nvSpPr>
          <p:cNvPr name="Freeform 2" id="2"/>
          <p:cNvSpPr/>
          <p:nvPr/>
        </p:nvSpPr>
        <p:spPr>
          <a:xfrm flipH="false" flipV="false" rot="0">
            <a:off x="16274638" y="364268"/>
            <a:ext cx="1533119" cy="464407"/>
          </a:xfrm>
          <a:custGeom>
            <a:avLst/>
            <a:gdLst/>
            <a:ahLst/>
            <a:cxnLst/>
            <a:rect r="r" b="b" t="t" l="l"/>
            <a:pathLst>
              <a:path h="464407" w="1533119">
                <a:moveTo>
                  <a:pt x="0" y="0"/>
                </a:moveTo>
                <a:lnTo>
                  <a:pt x="1533119" y="0"/>
                </a:lnTo>
                <a:lnTo>
                  <a:pt x="1533119" y="464407"/>
                </a:lnTo>
                <a:lnTo>
                  <a:pt x="0" y="464407"/>
                </a:lnTo>
                <a:lnTo>
                  <a:pt x="0" y="0"/>
                </a:lnTo>
                <a:close/>
              </a:path>
            </a:pathLst>
          </a:custGeom>
          <a:blipFill>
            <a:blip r:embed="rId2"/>
            <a:stretch>
              <a:fillRect l="0" t="0" r="0" b="0"/>
            </a:stretch>
          </a:blipFill>
        </p:spPr>
      </p:sp>
      <p:sp>
        <p:nvSpPr>
          <p:cNvPr name="Freeform 3" id="3"/>
          <p:cNvSpPr/>
          <p:nvPr/>
        </p:nvSpPr>
        <p:spPr>
          <a:xfrm flipH="false" flipV="true" rot="0">
            <a:off x="7349743" y="5494751"/>
            <a:ext cx="10938257" cy="5205453"/>
          </a:xfrm>
          <a:custGeom>
            <a:avLst/>
            <a:gdLst/>
            <a:ahLst/>
            <a:cxnLst/>
            <a:rect r="r" b="b" t="t" l="l"/>
            <a:pathLst>
              <a:path h="5205453" w="10938257">
                <a:moveTo>
                  <a:pt x="0" y="5205453"/>
                </a:moveTo>
                <a:lnTo>
                  <a:pt x="10938257" y="5205453"/>
                </a:lnTo>
                <a:lnTo>
                  <a:pt x="10938257" y="0"/>
                </a:lnTo>
                <a:lnTo>
                  <a:pt x="0" y="0"/>
                </a:lnTo>
                <a:lnTo>
                  <a:pt x="0" y="5205453"/>
                </a:lnTo>
                <a:close/>
              </a:path>
            </a:pathLst>
          </a:custGeom>
          <a:blipFill>
            <a:blip r:embed="rId3">
              <a:alphaModFix amt="63000"/>
            </a:blip>
            <a:stretch>
              <a:fillRect l="0" t="0" r="0" b="-40087"/>
            </a:stretch>
          </a:blipFill>
        </p:spPr>
      </p:sp>
      <p:grpSp>
        <p:nvGrpSpPr>
          <p:cNvPr name="Group 4" id="4"/>
          <p:cNvGrpSpPr/>
          <p:nvPr/>
        </p:nvGrpSpPr>
        <p:grpSpPr>
          <a:xfrm rot="0">
            <a:off x="-2174149" y="0"/>
            <a:ext cx="9523892" cy="10287000"/>
            <a:chOff x="0" y="0"/>
            <a:chExt cx="1475500" cy="1593725"/>
          </a:xfrm>
        </p:grpSpPr>
        <p:sp>
          <p:nvSpPr>
            <p:cNvPr name="Freeform 5" id="5"/>
            <p:cNvSpPr/>
            <p:nvPr/>
          </p:nvSpPr>
          <p:spPr>
            <a:xfrm flipH="false" flipV="false" rot="0">
              <a:off x="0" y="0"/>
              <a:ext cx="1475500" cy="1593725"/>
            </a:xfrm>
            <a:custGeom>
              <a:avLst/>
              <a:gdLst/>
              <a:ahLst/>
              <a:cxnLst/>
              <a:rect r="r" b="b" t="t" l="l"/>
              <a:pathLst>
                <a:path h="1593725" w="1475500">
                  <a:moveTo>
                    <a:pt x="0" y="0"/>
                  </a:moveTo>
                  <a:lnTo>
                    <a:pt x="1475500" y="0"/>
                  </a:lnTo>
                  <a:lnTo>
                    <a:pt x="1475500" y="1593725"/>
                  </a:lnTo>
                  <a:lnTo>
                    <a:pt x="0" y="1593725"/>
                  </a:lnTo>
                  <a:close/>
                </a:path>
              </a:pathLst>
            </a:custGeom>
            <a:blipFill>
              <a:blip r:embed="rId4"/>
              <a:stretch>
                <a:fillRect l="-36931" t="0" r="-36931" b="0"/>
              </a:stretch>
            </a:blipFill>
          </p:spPr>
        </p:sp>
      </p:grpSp>
      <p:grpSp>
        <p:nvGrpSpPr>
          <p:cNvPr name="Group 6" id="6"/>
          <p:cNvGrpSpPr/>
          <p:nvPr/>
        </p:nvGrpSpPr>
        <p:grpSpPr>
          <a:xfrm rot="0">
            <a:off x="22224" y="57979"/>
            <a:ext cx="7349743" cy="10287000"/>
            <a:chOff x="0" y="0"/>
            <a:chExt cx="1935735" cy="2709333"/>
          </a:xfrm>
        </p:grpSpPr>
        <p:sp>
          <p:nvSpPr>
            <p:cNvPr name="Freeform 7" id="7"/>
            <p:cNvSpPr/>
            <p:nvPr/>
          </p:nvSpPr>
          <p:spPr>
            <a:xfrm flipH="false" flipV="false" rot="0">
              <a:off x="0" y="0"/>
              <a:ext cx="1935735" cy="2709333"/>
            </a:xfrm>
            <a:custGeom>
              <a:avLst/>
              <a:gdLst/>
              <a:ahLst/>
              <a:cxnLst/>
              <a:rect r="r" b="b" t="t" l="l"/>
              <a:pathLst>
                <a:path h="2709333" w="1935735">
                  <a:moveTo>
                    <a:pt x="0" y="0"/>
                  </a:moveTo>
                  <a:lnTo>
                    <a:pt x="1935735" y="0"/>
                  </a:lnTo>
                  <a:lnTo>
                    <a:pt x="1935735" y="2709333"/>
                  </a:lnTo>
                  <a:lnTo>
                    <a:pt x="0" y="2709333"/>
                  </a:lnTo>
                  <a:close/>
                </a:path>
              </a:pathLst>
            </a:custGeom>
            <a:solidFill>
              <a:srgbClr val="1A513E">
                <a:alpha val="84706"/>
              </a:srgbClr>
            </a:solidFill>
          </p:spPr>
        </p:sp>
        <p:sp>
          <p:nvSpPr>
            <p:cNvPr name="TextBox 8" id="8"/>
            <p:cNvSpPr txBox="true"/>
            <p:nvPr/>
          </p:nvSpPr>
          <p:spPr>
            <a:xfrm>
              <a:off x="0" y="-38100"/>
              <a:ext cx="1935735" cy="2747433"/>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0" y="3292576"/>
            <a:ext cx="9588877" cy="2702528"/>
          </a:xfrm>
          <a:prstGeom prst="rect">
            <a:avLst/>
          </a:prstGeom>
        </p:spPr>
        <p:txBody>
          <a:bodyPr anchor="t" rtlCol="false" tIns="0" lIns="0" bIns="0" rIns="0">
            <a:spAutoFit/>
          </a:bodyPr>
          <a:lstStyle/>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Mendukung fungsi otak</a:t>
            </a: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Menjaga fungsi pencernaan</a:t>
            </a: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Mengendalikan diabetes</a:t>
            </a: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Meningkatkan sistem kekebalan tubuh</a:t>
            </a:r>
          </a:p>
        </p:txBody>
      </p:sp>
      <p:sp>
        <p:nvSpPr>
          <p:cNvPr name="AutoShape 10" id="10"/>
          <p:cNvSpPr/>
          <p:nvPr/>
        </p:nvSpPr>
        <p:spPr>
          <a:xfrm flipH="true">
            <a:off x="302043" y="0"/>
            <a:ext cx="0" cy="10700204"/>
          </a:xfrm>
          <a:prstGeom prst="line">
            <a:avLst/>
          </a:prstGeom>
          <a:ln cap="flat" w="38100">
            <a:solidFill>
              <a:srgbClr val="ECF1EB"/>
            </a:solidFill>
            <a:prstDash val="solid"/>
            <a:headEnd type="none" len="sm" w="sm"/>
            <a:tailEnd type="none" len="sm" w="sm"/>
          </a:ln>
        </p:spPr>
      </p:sp>
      <p:sp>
        <p:nvSpPr>
          <p:cNvPr name="Freeform 11" id="11"/>
          <p:cNvSpPr/>
          <p:nvPr/>
        </p:nvSpPr>
        <p:spPr>
          <a:xfrm flipH="false" flipV="false" rot="-7071761">
            <a:off x="2915290" y="2193601"/>
            <a:ext cx="8868907" cy="5315801"/>
          </a:xfrm>
          <a:custGeom>
            <a:avLst/>
            <a:gdLst/>
            <a:ahLst/>
            <a:cxnLst/>
            <a:rect r="r" b="b" t="t" l="l"/>
            <a:pathLst>
              <a:path h="5315801" w="8868907">
                <a:moveTo>
                  <a:pt x="0" y="0"/>
                </a:moveTo>
                <a:lnTo>
                  <a:pt x="8868906" y="0"/>
                </a:lnTo>
                <a:lnTo>
                  <a:pt x="8868906" y="5315801"/>
                </a:lnTo>
                <a:lnTo>
                  <a:pt x="0" y="5315801"/>
                </a:lnTo>
                <a:lnTo>
                  <a:pt x="0" y="0"/>
                </a:lnTo>
                <a:close/>
              </a:path>
            </a:pathLst>
          </a:custGeom>
          <a:blipFill>
            <a:blip r:embed="rId5"/>
            <a:stretch>
              <a:fillRect l="0" t="0" r="0" b="0"/>
            </a:stretch>
          </a:blipFill>
        </p:spPr>
      </p:sp>
      <p:sp>
        <p:nvSpPr>
          <p:cNvPr name="TextBox 12" id="12"/>
          <p:cNvSpPr txBox="true"/>
          <p:nvPr/>
        </p:nvSpPr>
        <p:spPr>
          <a:xfrm rot="0">
            <a:off x="-133350" y="2182859"/>
            <a:ext cx="9588877" cy="846426"/>
          </a:xfrm>
          <a:prstGeom prst="rect">
            <a:avLst/>
          </a:prstGeom>
        </p:spPr>
        <p:txBody>
          <a:bodyPr anchor="t" rtlCol="false" tIns="0" lIns="0" bIns="0" rIns="0">
            <a:spAutoFit/>
          </a:bodyPr>
          <a:lstStyle/>
          <a:p>
            <a:pPr algn="just" marL="645247" indent="-322623" lvl="1">
              <a:lnSpc>
                <a:spcPts val="7471"/>
              </a:lnSpc>
              <a:buFont typeface="Arial"/>
              <a:buChar char="•"/>
            </a:pPr>
            <a:r>
              <a:rPr lang="en-US" sz="2988">
                <a:solidFill>
                  <a:srgbClr val="ECF1EB"/>
                </a:solidFill>
                <a:latin typeface="Helvetica Bold"/>
                <a:ea typeface="Helvetica Bold"/>
                <a:cs typeface="Helvetica Bold"/>
                <a:sym typeface="Helvetica Bold"/>
              </a:rPr>
              <a:t>Manfaat Bayam :</a:t>
            </a:r>
          </a:p>
        </p:txBody>
      </p:sp>
      <p:grpSp>
        <p:nvGrpSpPr>
          <p:cNvPr name="Group 13" id="13"/>
          <p:cNvGrpSpPr/>
          <p:nvPr/>
        </p:nvGrpSpPr>
        <p:grpSpPr>
          <a:xfrm rot="0">
            <a:off x="195379" y="2694671"/>
            <a:ext cx="213328" cy="213328"/>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227194" y="3679287"/>
            <a:ext cx="149698" cy="149698"/>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18" id="18"/>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227194" y="4383144"/>
            <a:ext cx="149698" cy="149698"/>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21" id="21"/>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227194" y="5068651"/>
            <a:ext cx="149698" cy="149698"/>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24" id="2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5" id="25"/>
          <p:cNvGrpSpPr/>
          <p:nvPr/>
        </p:nvGrpSpPr>
        <p:grpSpPr>
          <a:xfrm rot="0">
            <a:off x="227194" y="5770799"/>
            <a:ext cx="149698" cy="149698"/>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27" id="2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28" id="28"/>
          <p:cNvSpPr txBox="true"/>
          <p:nvPr/>
        </p:nvSpPr>
        <p:spPr>
          <a:xfrm rot="0">
            <a:off x="10145680" y="1200150"/>
            <a:ext cx="3994150" cy="2387701"/>
          </a:xfrm>
          <a:prstGeom prst="rect">
            <a:avLst/>
          </a:prstGeom>
        </p:spPr>
        <p:txBody>
          <a:bodyPr anchor="t" rtlCol="false" tIns="0" lIns="0" bIns="0" rIns="0">
            <a:spAutoFit/>
          </a:bodyPr>
          <a:lstStyle/>
          <a:p>
            <a:pPr algn="just">
              <a:lnSpc>
                <a:spcPts val="8860"/>
              </a:lnSpc>
            </a:pPr>
            <a:r>
              <a:rPr lang="en-US" sz="9426">
                <a:solidFill>
                  <a:srgbClr val="1A513E"/>
                </a:solidFill>
                <a:latin typeface="Helvetica"/>
                <a:ea typeface="Helvetica"/>
                <a:cs typeface="Helvetica"/>
                <a:sym typeface="Helvetica"/>
              </a:rPr>
              <a:t>Ekstrak</a:t>
            </a:r>
          </a:p>
          <a:p>
            <a:pPr algn="just">
              <a:lnSpc>
                <a:spcPts val="8860"/>
              </a:lnSpc>
            </a:pPr>
            <a:r>
              <a:rPr lang="en-US" sz="9426">
                <a:solidFill>
                  <a:srgbClr val="588302"/>
                </a:solidFill>
                <a:latin typeface="Helvetica Bold"/>
                <a:ea typeface="Helvetica Bold"/>
                <a:cs typeface="Helvetica Bold"/>
                <a:sym typeface="Helvetica Bold"/>
              </a:rPr>
              <a:t>Bayam</a:t>
            </a:r>
          </a:p>
        </p:txBody>
      </p:sp>
      <p:sp>
        <p:nvSpPr>
          <p:cNvPr name="TextBox 29" id="29"/>
          <p:cNvSpPr txBox="true"/>
          <p:nvPr/>
        </p:nvSpPr>
        <p:spPr>
          <a:xfrm rot="0">
            <a:off x="10145680" y="3721201"/>
            <a:ext cx="7333478" cy="2193925"/>
          </a:xfrm>
          <a:prstGeom prst="rect">
            <a:avLst/>
          </a:prstGeom>
        </p:spPr>
        <p:txBody>
          <a:bodyPr anchor="t" rtlCol="false" tIns="0" lIns="0" bIns="0" rIns="0">
            <a:spAutoFit/>
          </a:bodyPr>
          <a:lstStyle/>
          <a:p>
            <a:pPr algn="just">
              <a:lnSpc>
                <a:spcPts val="3499"/>
              </a:lnSpc>
            </a:pPr>
            <a:r>
              <a:rPr lang="en-US" sz="2499">
                <a:solidFill>
                  <a:srgbClr val="1A513E"/>
                </a:solidFill>
                <a:latin typeface="Helvetica"/>
                <a:ea typeface="Helvetica"/>
                <a:cs typeface="Helvetica"/>
                <a:sym typeface="Helvetica"/>
              </a:rPr>
              <a:t>Sayur bayam merupakan makanan yang sangat baik untuk kesehatan karena kandungan nutrisi dan manfaatnya yang beragam. Beberapa manfaat utama dari konsumsi sayur bayam meliputi:</a:t>
            </a:r>
          </a:p>
          <a:p>
            <a:pPr algn="just">
              <a:lnSpc>
                <a:spcPts val="3499"/>
              </a:lnSpc>
              <a:spcBef>
                <a:spcPct val="0"/>
              </a:spcBef>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8F6E6"/>
        </a:solidFill>
      </p:bgPr>
    </p:bg>
    <p:spTree>
      <p:nvGrpSpPr>
        <p:cNvPr id="1" name=""/>
        <p:cNvGrpSpPr/>
        <p:nvPr/>
      </p:nvGrpSpPr>
      <p:grpSpPr>
        <a:xfrm>
          <a:off x="0" y="0"/>
          <a:ext cx="0" cy="0"/>
          <a:chOff x="0" y="0"/>
          <a:chExt cx="0" cy="0"/>
        </a:xfrm>
      </p:grpSpPr>
      <p:sp>
        <p:nvSpPr>
          <p:cNvPr name="Freeform 2" id="2"/>
          <p:cNvSpPr/>
          <p:nvPr/>
        </p:nvSpPr>
        <p:spPr>
          <a:xfrm flipH="false" flipV="false" rot="0">
            <a:off x="16274638" y="364268"/>
            <a:ext cx="1533119" cy="464407"/>
          </a:xfrm>
          <a:custGeom>
            <a:avLst/>
            <a:gdLst/>
            <a:ahLst/>
            <a:cxnLst/>
            <a:rect r="r" b="b" t="t" l="l"/>
            <a:pathLst>
              <a:path h="464407" w="1533119">
                <a:moveTo>
                  <a:pt x="0" y="0"/>
                </a:moveTo>
                <a:lnTo>
                  <a:pt x="1533119" y="0"/>
                </a:lnTo>
                <a:lnTo>
                  <a:pt x="1533119" y="464407"/>
                </a:lnTo>
                <a:lnTo>
                  <a:pt x="0" y="464407"/>
                </a:lnTo>
                <a:lnTo>
                  <a:pt x="0" y="0"/>
                </a:lnTo>
                <a:close/>
              </a:path>
            </a:pathLst>
          </a:custGeom>
          <a:blipFill>
            <a:blip r:embed="rId2"/>
            <a:stretch>
              <a:fillRect l="0" t="0" r="0" b="0"/>
            </a:stretch>
          </a:blipFill>
        </p:spPr>
      </p:sp>
      <p:sp>
        <p:nvSpPr>
          <p:cNvPr name="Freeform 3" id="3"/>
          <p:cNvSpPr/>
          <p:nvPr/>
        </p:nvSpPr>
        <p:spPr>
          <a:xfrm flipH="false" flipV="true" rot="0">
            <a:off x="7349743" y="5494751"/>
            <a:ext cx="10938257" cy="5205453"/>
          </a:xfrm>
          <a:custGeom>
            <a:avLst/>
            <a:gdLst/>
            <a:ahLst/>
            <a:cxnLst/>
            <a:rect r="r" b="b" t="t" l="l"/>
            <a:pathLst>
              <a:path h="5205453" w="10938257">
                <a:moveTo>
                  <a:pt x="0" y="5205453"/>
                </a:moveTo>
                <a:lnTo>
                  <a:pt x="10938257" y="5205453"/>
                </a:lnTo>
                <a:lnTo>
                  <a:pt x="10938257" y="0"/>
                </a:lnTo>
                <a:lnTo>
                  <a:pt x="0" y="0"/>
                </a:lnTo>
                <a:lnTo>
                  <a:pt x="0" y="5205453"/>
                </a:lnTo>
                <a:close/>
              </a:path>
            </a:pathLst>
          </a:custGeom>
          <a:blipFill>
            <a:blip r:embed="rId3">
              <a:alphaModFix amt="63000"/>
            </a:blip>
            <a:stretch>
              <a:fillRect l="0" t="0" r="0" b="-40087"/>
            </a:stretch>
          </a:blipFill>
        </p:spPr>
      </p:sp>
      <p:grpSp>
        <p:nvGrpSpPr>
          <p:cNvPr name="Group 4" id="4"/>
          <p:cNvGrpSpPr/>
          <p:nvPr/>
        </p:nvGrpSpPr>
        <p:grpSpPr>
          <a:xfrm rot="0">
            <a:off x="-1054582" y="0"/>
            <a:ext cx="8511115" cy="10287000"/>
            <a:chOff x="0" y="0"/>
            <a:chExt cx="1318594" cy="1593725"/>
          </a:xfrm>
        </p:grpSpPr>
        <p:sp>
          <p:nvSpPr>
            <p:cNvPr name="Freeform 5" id="5"/>
            <p:cNvSpPr/>
            <p:nvPr/>
          </p:nvSpPr>
          <p:spPr>
            <a:xfrm flipH="false" flipV="false" rot="0">
              <a:off x="0" y="0"/>
              <a:ext cx="1318595" cy="1593725"/>
            </a:xfrm>
            <a:custGeom>
              <a:avLst/>
              <a:gdLst/>
              <a:ahLst/>
              <a:cxnLst/>
              <a:rect r="r" b="b" t="t" l="l"/>
              <a:pathLst>
                <a:path h="1593725" w="1318595">
                  <a:moveTo>
                    <a:pt x="0" y="0"/>
                  </a:moveTo>
                  <a:lnTo>
                    <a:pt x="1318595" y="0"/>
                  </a:lnTo>
                  <a:lnTo>
                    <a:pt x="1318595" y="1593725"/>
                  </a:lnTo>
                  <a:lnTo>
                    <a:pt x="0" y="1593725"/>
                  </a:lnTo>
                  <a:close/>
                </a:path>
              </a:pathLst>
            </a:custGeom>
            <a:blipFill>
              <a:blip r:embed="rId4"/>
              <a:stretch>
                <a:fillRect l="-1195" t="0" r="-80215" b="0"/>
              </a:stretch>
            </a:blipFill>
          </p:spPr>
        </p:sp>
      </p:grpSp>
      <p:grpSp>
        <p:nvGrpSpPr>
          <p:cNvPr name="Group 6" id="6"/>
          <p:cNvGrpSpPr/>
          <p:nvPr/>
        </p:nvGrpSpPr>
        <p:grpSpPr>
          <a:xfrm rot="0">
            <a:off x="68041" y="-342900"/>
            <a:ext cx="7456533" cy="11043104"/>
            <a:chOff x="0" y="0"/>
            <a:chExt cx="1963861" cy="2908472"/>
          </a:xfrm>
        </p:grpSpPr>
        <p:sp>
          <p:nvSpPr>
            <p:cNvPr name="Freeform 7" id="7"/>
            <p:cNvSpPr/>
            <p:nvPr/>
          </p:nvSpPr>
          <p:spPr>
            <a:xfrm flipH="false" flipV="false" rot="0">
              <a:off x="0" y="0"/>
              <a:ext cx="1963861" cy="2908472"/>
            </a:xfrm>
            <a:custGeom>
              <a:avLst/>
              <a:gdLst/>
              <a:ahLst/>
              <a:cxnLst/>
              <a:rect r="r" b="b" t="t" l="l"/>
              <a:pathLst>
                <a:path h="2908472" w="1963861">
                  <a:moveTo>
                    <a:pt x="0" y="0"/>
                  </a:moveTo>
                  <a:lnTo>
                    <a:pt x="1963861" y="0"/>
                  </a:lnTo>
                  <a:lnTo>
                    <a:pt x="1963861" y="2908472"/>
                  </a:lnTo>
                  <a:lnTo>
                    <a:pt x="0" y="2908472"/>
                  </a:lnTo>
                  <a:close/>
                </a:path>
              </a:pathLst>
            </a:custGeom>
            <a:solidFill>
              <a:srgbClr val="1A513E">
                <a:alpha val="84706"/>
              </a:srgbClr>
            </a:solidFill>
          </p:spPr>
        </p:sp>
        <p:sp>
          <p:nvSpPr>
            <p:cNvPr name="TextBox 8" id="8"/>
            <p:cNvSpPr txBox="true"/>
            <p:nvPr/>
          </p:nvSpPr>
          <p:spPr>
            <a:xfrm>
              <a:off x="0" y="-38100"/>
              <a:ext cx="1963861" cy="2946572"/>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0" y="3292576"/>
            <a:ext cx="9588877" cy="2702528"/>
          </a:xfrm>
          <a:prstGeom prst="rect">
            <a:avLst/>
          </a:prstGeom>
        </p:spPr>
        <p:txBody>
          <a:bodyPr anchor="t" rtlCol="false" tIns="0" lIns="0" bIns="0" rIns="0">
            <a:spAutoFit/>
          </a:bodyPr>
          <a:lstStyle/>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Meningkatkan kesehatan</a:t>
            </a:r>
            <a:r>
              <a:rPr lang="en-US" sz="2188">
                <a:solidFill>
                  <a:srgbClr val="ECF1EB"/>
                </a:solidFill>
                <a:latin typeface="Helvetica Bold"/>
                <a:ea typeface="Helvetica Bold"/>
                <a:cs typeface="Helvetica Bold"/>
                <a:sym typeface="Helvetica Bold"/>
              </a:rPr>
              <a:t> </a:t>
            </a:r>
            <a:r>
              <a:rPr lang="en-US" sz="2188">
                <a:solidFill>
                  <a:srgbClr val="ECF1EB"/>
                </a:solidFill>
                <a:latin typeface="Helvetica Bold"/>
                <a:ea typeface="Helvetica Bold"/>
                <a:cs typeface="Helvetica Bold"/>
                <a:sym typeface="Helvetica Bold"/>
              </a:rPr>
              <a:t>pembuluh darah</a:t>
            </a: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Memperlancar aliran darah</a:t>
            </a:r>
          </a:p>
          <a:p>
            <a:pPr algn="just" marL="472531" indent="-236266" lvl="1">
              <a:lnSpc>
                <a:spcPts val="5471"/>
              </a:lnSpc>
              <a:buFont typeface="Arial"/>
              <a:buChar char="•"/>
            </a:pPr>
            <a:r>
              <a:rPr lang="en-US" sz="2188">
                <a:solidFill>
                  <a:srgbClr val="ECF1EB"/>
                </a:solidFill>
                <a:latin typeface="Helvetica Bold"/>
                <a:ea typeface="Helvetica Bold"/>
                <a:cs typeface="Helvetica Bold"/>
                <a:sym typeface="Helvetica Bold"/>
              </a:rPr>
              <a:t>Membantu melawan penyakit</a:t>
            </a:r>
          </a:p>
          <a:p>
            <a:pPr algn="just">
              <a:lnSpc>
                <a:spcPts val="5471"/>
              </a:lnSpc>
            </a:pPr>
            <a:r>
              <a:rPr lang="en-US" sz="2188">
                <a:solidFill>
                  <a:srgbClr val="ECF1EB"/>
                </a:solidFill>
                <a:latin typeface="Helvetica Bold"/>
                <a:ea typeface="Helvetica Bold"/>
                <a:cs typeface="Helvetica Bold"/>
                <a:sym typeface="Helvetica Bold"/>
              </a:rPr>
              <a:t>       serta infeksi virus seperti flu atau pilek</a:t>
            </a:r>
          </a:p>
        </p:txBody>
      </p:sp>
      <p:sp>
        <p:nvSpPr>
          <p:cNvPr name="AutoShape 10" id="10"/>
          <p:cNvSpPr/>
          <p:nvPr/>
        </p:nvSpPr>
        <p:spPr>
          <a:xfrm flipH="true">
            <a:off x="302043" y="0"/>
            <a:ext cx="0" cy="10700204"/>
          </a:xfrm>
          <a:prstGeom prst="line">
            <a:avLst/>
          </a:prstGeom>
          <a:ln cap="flat" w="38100">
            <a:solidFill>
              <a:srgbClr val="ECF1EB"/>
            </a:solidFill>
            <a:prstDash val="solid"/>
            <a:headEnd type="none" len="sm" w="sm"/>
            <a:tailEnd type="none" len="sm" w="sm"/>
          </a:ln>
        </p:spPr>
      </p:sp>
      <p:sp>
        <p:nvSpPr>
          <p:cNvPr name="TextBox 11" id="11"/>
          <p:cNvSpPr txBox="true"/>
          <p:nvPr/>
        </p:nvSpPr>
        <p:spPr>
          <a:xfrm rot="0">
            <a:off x="9144000" y="1200150"/>
            <a:ext cx="5200650" cy="1263751"/>
          </a:xfrm>
          <a:prstGeom prst="rect">
            <a:avLst/>
          </a:prstGeom>
        </p:spPr>
        <p:txBody>
          <a:bodyPr anchor="t" rtlCol="false" tIns="0" lIns="0" bIns="0" rIns="0">
            <a:spAutoFit/>
          </a:bodyPr>
          <a:lstStyle/>
          <a:p>
            <a:pPr algn="just">
              <a:lnSpc>
                <a:spcPts val="8860"/>
              </a:lnSpc>
            </a:pPr>
            <a:r>
              <a:rPr lang="en-US" sz="9426">
                <a:solidFill>
                  <a:srgbClr val="1A513E"/>
                </a:solidFill>
                <a:latin typeface="Helvetica"/>
                <a:ea typeface="Helvetica"/>
                <a:cs typeface="Helvetica"/>
                <a:sym typeface="Helvetica"/>
              </a:rPr>
              <a:t>Vitamin </a:t>
            </a:r>
            <a:r>
              <a:rPr lang="en-US" sz="9426">
                <a:solidFill>
                  <a:srgbClr val="F0BC3D"/>
                </a:solidFill>
                <a:latin typeface="Helvetica Bold"/>
                <a:ea typeface="Helvetica Bold"/>
                <a:cs typeface="Helvetica Bold"/>
                <a:sym typeface="Helvetica Bold"/>
              </a:rPr>
              <a:t>C</a:t>
            </a:r>
          </a:p>
        </p:txBody>
      </p:sp>
      <p:sp>
        <p:nvSpPr>
          <p:cNvPr name="TextBox 12" id="12"/>
          <p:cNvSpPr txBox="true"/>
          <p:nvPr/>
        </p:nvSpPr>
        <p:spPr>
          <a:xfrm rot="0">
            <a:off x="-133350" y="2182859"/>
            <a:ext cx="9588877" cy="846426"/>
          </a:xfrm>
          <a:prstGeom prst="rect">
            <a:avLst/>
          </a:prstGeom>
        </p:spPr>
        <p:txBody>
          <a:bodyPr anchor="t" rtlCol="false" tIns="0" lIns="0" bIns="0" rIns="0">
            <a:spAutoFit/>
          </a:bodyPr>
          <a:lstStyle/>
          <a:p>
            <a:pPr algn="just" marL="645247" indent="-322623" lvl="1">
              <a:lnSpc>
                <a:spcPts val="7471"/>
              </a:lnSpc>
              <a:buFont typeface="Arial"/>
              <a:buChar char="•"/>
            </a:pPr>
            <a:r>
              <a:rPr lang="en-US" sz="2988">
                <a:solidFill>
                  <a:srgbClr val="ECF1EB"/>
                </a:solidFill>
                <a:latin typeface="Helvetica Bold"/>
                <a:ea typeface="Helvetica Bold"/>
                <a:cs typeface="Helvetica Bold"/>
                <a:sym typeface="Helvetica Bold"/>
              </a:rPr>
              <a:t>Manfaat Vitamin C :</a:t>
            </a:r>
          </a:p>
        </p:txBody>
      </p:sp>
      <p:sp>
        <p:nvSpPr>
          <p:cNvPr name="Freeform 13" id="13"/>
          <p:cNvSpPr/>
          <p:nvPr/>
        </p:nvSpPr>
        <p:spPr>
          <a:xfrm flipH="false" flipV="false" rot="815417">
            <a:off x="6399415" y="331918"/>
            <a:ext cx="2250317" cy="8261621"/>
          </a:xfrm>
          <a:custGeom>
            <a:avLst/>
            <a:gdLst/>
            <a:ahLst/>
            <a:cxnLst/>
            <a:rect r="r" b="b" t="t" l="l"/>
            <a:pathLst>
              <a:path h="8261621" w="2250317">
                <a:moveTo>
                  <a:pt x="0" y="0"/>
                </a:moveTo>
                <a:lnTo>
                  <a:pt x="2250318" y="0"/>
                </a:lnTo>
                <a:lnTo>
                  <a:pt x="2250318" y="8261620"/>
                </a:lnTo>
                <a:lnTo>
                  <a:pt x="0" y="8261620"/>
                </a:lnTo>
                <a:lnTo>
                  <a:pt x="0" y="0"/>
                </a:lnTo>
                <a:close/>
              </a:path>
            </a:pathLst>
          </a:custGeom>
          <a:blipFill>
            <a:blip r:embed="rId5"/>
            <a:stretch>
              <a:fillRect l="-248239" t="-48543" r="-550546" b="-14563"/>
            </a:stretch>
          </a:blipFill>
        </p:spPr>
      </p:sp>
      <p:grpSp>
        <p:nvGrpSpPr>
          <p:cNvPr name="Group 14" id="14"/>
          <p:cNvGrpSpPr/>
          <p:nvPr/>
        </p:nvGrpSpPr>
        <p:grpSpPr>
          <a:xfrm rot="0">
            <a:off x="195379" y="2694671"/>
            <a:ext cx="213328" cy="213328"/>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227194" y="3679287"/>
            <a:ext cx="149698" cy="149698"/>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0">
            <a:off x="227194" y="4387879"/>
            <a:ext cx="149698" cy="149698"/>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22" id="2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3" id="23"/>
          <p:cNvGrpSpPr/>
          <p:nvPr/>
        </p:nvGrpSpPr>
        <p:grpSpPr>
          <a:xfrm rot="0">
            <a:off x="227194" y="5103803"/>
            <a:ext cx="149698" cy="149698"/>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EB"/>
            </a:solidFill>
          </p:spPr>
        </p:sp>
        <p:sp>
          <p:nvSpPr>
            <p:cNvPr name="TextBox 25" id="2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26" id="26"/>
          <p:cNvSpPr txBox="true"/>
          <p:nvPr/>
        </p:nvSpPr>
        <p:spPr>
          <a:xfrm rot="0">
            <a:off x="9335683" y="3399244"/>
            <a:ext cx="7415628" cy="2193925"/>
          </a:xfrm>
          <a:prstGeom prst="rect">
            <a:avLst/>
          </a:prstGeom>
        </p:spPr>
        <p:txBody>
          <a:bodyPr anchor="t" rtlCol="false" tIns="0" lIns="0" bIns="0" rIns="0">
            <a:spAutoFit/>
          </a:bodyPr>
          <a:lstStyle/>
          <a:p>
            <a:pPr algn="just">
              <a:lnSpc>
                <a:spcPts val="3499"/>
              </a:lnSpc>
              <a:spcBef>
                <a:spcPct val="0"/>
              </a:spcBef>
            </a:pPr>
            <a:r>
              <a:rPr lang="en-US" sz="2499">
                <a:solidFill>
                  <a:srgbClr val="1A513E"/>
                </a:solidFill>
                <a:latin typeface="Helvetica"/>
                <a:ea typeface="Helvetica"/>
                <a:cs typeface="Helvetica"/>
                <a:sym typeface="Helvetica"/>
              </a:rPr>
              <a:t>Vitamin C atau asam askorbat adalah nutrisi penting bagi tubuh manusia. Ini merupakan vitamin larut air yang berperan dalam banyak fungsi biologis. Itu sebabnya, kamu perlu memenuhi kebutuhan vitamin C setiap hari.</a:t>
            </a:r>
          </a:p>
        </p:txBody>
      </p:sp>
      <p:sp>
        <p:nvSpPr>
          <p:cNvPr name="TextBox 27" id="27"/>
          <p:cNvSpPr txBox="true"/>
          <p:nvPr/>
        </p:nvSpPr>
        <p:spPr>
          <a:xfrm rot="0">
            <a:off x="9335683" y="2272596"/>
            <a:ext cx="5228033" cy="783427"/>
          </a:xfrm>
          <a:prstGeom prst="rect">
            <a:avLst/>
          </a:prstGeom>
        </p:spPr>
        <p:txBody>
          <a:bodyPr anchor="t" rtlCol="false" tIns="0" lIns="0" bIns="0" rIns="0">
            <a:spAutoFit/>
          </a:bodyPr>
          <a:lstStyle/>
          <a:p>
            <a:pPr algn="l">
              <a:lnSpc>
                <a:spcPts val="6168"/>
              </a:lnSpc>
              <a:spcBef>
                <a:spcPct val="0"/>
              </a:spcBef>
            </a:pPr>
            <a:r>
              <a:rPr lang="en-US" sz="4406" spc="202">
                <a:solidFill>
                  <a:srgbClr val="1A513E"/>
                </a:solidFill>
                <a:latin typeface="Helvetica Bold"/>
                <a:ea typeface="Helvetica Bold"/>
                <a:cs typeface="Helvetica Bold"/>
                <a:sym typeface="Helvetica Bold"/>
              </a:rPr>
              <a:t>( Asam Askorbat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DAGJ_d1KT_Q</dc:identifier>
  <dcterms:modified xsi:type="dcterms:W3CDTF">2011-08-01T06:04:30Z</dcterms:modified>
  <cp:revision>1</cp:revision>
  <dc:title>GOVLiMTY merupakan produk minuman segar yang memberikan 12 manfaat sekaligus. Dengan kandungan ekstrak jeruk, ekstrak lemon, estrak bayam, ekstrak apel, ekstrak manggis, asam kandis, dll. Cukup seduh 1 bungkus GOVLiMTY dengan 150-250cc air putih. Diminum</dc:title>
</cp:coreProperties>
</file>